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3" r:id="rId1"/>
  </p:sldMasterIdLst>
  <p:notesMasterIdLst>
    <p:notesMasterId r:id="rId24"/>
  </p:notesMasterIdLst>
  <p:sldIdLst>
    <p:sldId id="256" r:id="rId2"/>
    <p:sldId id="509" r:id="rId3"/>
    <p:sldId id="521" r:id="rId4"/>
    <p:sldId id="510" r:id="rId5"/>
    <p:sldId id="520" r:id="rId6"/>
    <p:sldId id="518" r:id="rId7"/>
    <p:sldId id="519" r:id="rId8"/>
    <p:sldId id="522" r:id="rId9"/>
    <p:sldId id="516" r:id="rId10"/>
    <p:sldId id="512" r:id="rId11"/>
    <p:sldId id="527" r:id="rId12"/>
    <p:sldId id="513" r:id="rId13"/>
    <p:sldId id="524" r:id="rId14"/>
    <p:sldId id="525" r:id="rId15"/>
    <p:sldId id="526" r:id="rId16"/>
    <p:sldId id="528" r:id="rId17"/>
    <p:sldId id="529" r:id="rId18"/>
    <p:sldId id="514" r:id="rId19"/>
    <p:sldId id="515" r:id="rId20"/>
    <p:sldId id="523" r:id="rId21"/>
    <p:sldId id="517" r:id="rId22"/>
    <p:sldId id="530" r:id="rId23"/>
  </p:sldIdLst>
  <p:sldSz cx="9144000" cy="6858000" type="screen4x3"/>
  <p:notesSz cx="6858000" cy="9144000"/>
  <p:defaultTex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0033"/>
    <a:srgbClr val="244992"/>
    <a:srgbClr val="000080"/>
    <a:srgbClr val="FFFFFF"/>
    <a:srgbClr val="2A05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660"/>
  </p:normalViewPr>
  <p:slideViewPr>
    <p:cSldViewPr>
      <p:cViewPr varScale="1">
        <p:scale>
          <a:sx n="69" d="100"/>
          <a:sy n="69" d="100"/>
        </p:scale>
        <p:origin x="1272" y="60"/>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100" d="100"/>
        <a:sy n="100" d="100"/>
      </p:scale>
      <p:origin x="0" y="-94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BF814C-183A-42BD-8F0B-993D1B85C3FC}" type="datetimeFigureOut">
              <a:rPr lang="pt-BR" smtClean="0"/>
              <a:pPr/>
              <a:t>13/09/2016</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E52844-B1A9-4248-99C0-04D0513635AE}" type="slidenum">
              <a:rPr lang="pt-BR" smtClean="0"/>
              <a:pPr/>
              <a:t>‹nº›</a:t>
            </a:fld>
            <a:endParaRPr lang="pt-BR"/>
          </a:p>
        </p:txBody>
      </p:sp>
    </p:spTree>
    <p:extLst>
      <p:ext uri="{BB962C8B-B14F-4D97-AF65-F5344CB8AC3E}">
        <p14:creationId xmlns:p14="http://schemas.microsoft.com/office/powerpoint/2010/main" val="1592377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bg>
      <p:bgRef idx="1003">
        <a:schemeClr val="bg1"/>
      </p:bgRef>
    </p:bg>
    <p:spTree>
      <p:nvGrpSpPr>
        <p:cNvPr id="1" name=""/>
        <p:cNvGrpSpPr/>
        <p:nvPr/>
      </p:nvGrpSpPr>
      <p:grpSpPr>
        <a:xfrm>
          <a:off x="0" y="0"/>
          <a:ext cx="0" cy="0"/>
          <a:chOff x="0" y="0"/>
          <a:chExt cx="0" cy="0"/>
        </a:xfrm>
      </p:grpSpPr>
      <p:sp>
        <p:nvSpPr>
          <p:cNvPr id="12" name="Retângulo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etângulo de cantos arredondados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ítulo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pt-BR"/>
              <a:t>Clique para editar o estilo do subtítulo mestre</a:t>
            </a:r>
            <a:endParaRPr kumimoji="0" lang="en-US"/>
          </a:p>
        </p:txBody>
      </p:sp>
      <p:sp>
        <p:nvSpPr>
          <p:cNvPr id="28" name="Espaço Reservado para Data 27"/>
          <p:cNvSpPr>
            <a:spLocks noGrp="1"/>
          </p:cNvSpPr>
          <p:nvPr>
            <p:ph type="dt" sz="half" idx="10"/>
          </p:nvPr>
        </p:nvSpPr>
        <p:spPr/>
        <p:txBody>
          <a:bodyPr/>
          <a:lstStyle/>
          <a:p>
            <a:pPr>
              <a:defRPr/>
            </a:pPr>
            <a:fld id="{BEFDAA47-7C23-4D9A-B37D-CC14E7192A78}" type="datetime8">
              <a:rPr lang="pt-BR" smtClean="0"/>
              <a:pPr>
                <a:defRPr/>
              </a:pPr>
              <a:t>13/09/2016 19:38</a:t>
            </a:fld>
            <a:endParaRPr lang="pt-BR"/>
          </a:p>
        </p:txBody>
      </p:sp>
      <p:sp>
        <p:nvSpPr>
          <p:cNvPr id="17" name="Espaço Reservado para Rodapé 16"/>
          <p:cNvSpPr>
            <a:spLocks noGrp="1"/>
          </p:cNvSpPr>
          <p:nvPr>
            <p:ph type="ftr" sz="quarter" idx="11"/>
          </p:nvPr>
        </p:nvSpPr>
        <p:spPr/>
        <p:txBody>
          <a:bodyPr/>
          <a:lstStyle/>
          <a:p>
            <a:pPr>
              <a:defRPr/>
            </a:pPr>
            <a:r>
              <a:rPr lang="pt-BR"/>
              <a:t>Curso de Pós-graduação em Ciências Geodésicas UFPR</a:t>
            </a:r>
            <a:endParaRPr lang="pt-BR" dirty="0"/>
          </a:p>
        </p:txBody>
      </p:sp>
      <p:sp>
        <p:nvSpPr>
          <p:cNvPr id="29" name="Espaço Reservado para Número de Slide 28"/>
          <p:cNvSpPr>
            <a:spLocks noGrp="1"/>
          </p:cNvSpPr>
          <p:nvPr>
            <p:ph type="sldNum" sz="quarter" idx="12"/>
          </p:nvPr>
        </p:nvSpPr>
        <p:spPr/>
        <p:txBody>
          <a:bodyPr lIns="0" tIns="0" rIns="0" bIns="0">
            <a:noAutofit/>
          </a:bodyPr>
          <a:lstStyle>
            <a:lvl1pPr>
              <a:defRPr sz="1400">
                <a:solidFill>
                  <a:srgbClr val="FFFFFF"/>
                </a:solidFill>
              </a:defRPr>
            </a:lvl1pPr>
          </a:lstStyle>
          <a:p>
            <a:pPr>
              <a:defRPr/>
            </a:pPr>
            <a:fld id="{7E312134-1737-4988-9E63-1429BB538615}" type="slidenum">
              <a:rPr lang="pt-BR" smtClean="0"/>
              <a:pPr>
                <a:defRPr/>
              </a:pPr>
              <a:t>‹nº›</a:t>
            </a:fld>
            <a:endParaRPr lang="pt-BR"/>
          </a:p>
        </p:txBody>
      </p:sp>
      <p:sp>
        <p:nvSpPr>
          <p:cNvPr id="7" name="Retângulo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tângulo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tângulo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ítulo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pt-BR"/>
              <a:t>Clique para editar o estilo do título mestre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a:t>Clique para editar o estilo do título mestre</a:t>
            </a:r>
            <a:endParaRPr kumimoji="0" lang="en-US"/>
          </a:p>
        </p:txBody>
      </p:sp>
      <p:sp>
        <p:nvSpPr>
          <p:cNvPr id="3" name="Espaço Reservado para Texto Vertical 2"/>
          <p:cNvSpPr>
            <a:spLocks noGrp="1"/>
          </p:cNvSpPr>
          <p:nvPr>
            <p:ph type="body" orient="vert" idx="1"/>
          </p:nvPr>
        </p:nvSpPr>
        <p:spPr/>
        <p:txBody>
          <a:bodyPr vert="eaVert"/>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4" name="Espaço Reservado para Data 3"/>
          <p:cNvSpPr>
            <a:spLocks noGrp="1"/>
          </p:cNvSpPr>
          <p:nvPr>
            <p:ph type="dt" sz="half" idx="10"/>
          </p:nvPr>
        </p:nvSpPr>
        <p:spPr/>
        <p:txBody>
          <a:bodyPr/>
          <a:lstStyle/>
          <a:p>
            <a:pPr>
              <a:defRPr/>
            </a:pPr>
            <a:fld id="{5D72D596-B46E-43B5-8D4A-7D89F52EE72D}" type="datetime8">
              <a:rPr lang="pt-BR" smtClean="0"/>
              <a:pPr>
                <a:defRPr/>
              </a:pPr>
              <a:t>13/09/2016 19:38</a:t>
            </a:fld>
            <a:endParaRPr lang="pt-BR"/>
          </a:p>
        </p:txBody>
      </p:sp>
      <p:sp>
        <p:nvSpPr>
          <p:cNvPr id="5" name="Espaço Reservado para Rodapé 4"/>
          <p:cNvSpPr>
            <a:spLocks noGrp="1"/>
          </p:cNvSpPr>
          <p:nvPr>
            <p:ph type="ftr" sz="quarter" idx="11"/>
          </p:nvPr>
        </p:nvSpPr>
        <p:spPr/>
        <p:txBody>
          <a:bodyPr/>
          <a:lstStyle/>
          <a:p>
            <a:pPr>
              <a:defRPr/>
            </a:pPr>
            <a:r>
              <a:rPr lang="pt-BR"/>
              <a:t>Curso de Pós-graduação em Ciências Geodésicas UFPR</a:t>
            </a:r>
            <a:endParaRPr lang="pt-BR" dirty="0"/>
          </a:p>
        </p:txBody>
      </p:sp>
      <p:sp>
        <p:nvSpPr>
          <p:cNvPr id="6" name="Espaço Reservado para Número de Slide 5"/>
          <p:cNvSpPr>
            <a:spLocks noGrp="1"/>
          </p:cNvSpPr>
          <p:nvPr>
            <p:ph type="sldNum" sz="quarter" idx="12"/>
          </p:nvPr>
        </p:nvSpPr>
        <p:spPr/>
        <p:txBody>
          <a:bodyPr/>
          <a:lstStyle/>
          <a:p>
            <a:pPr>
              <a:defRPr/>
            </a:pPr>
            <a:fld id="{EB1A7662-0A7F-44FB-BD41-ECB11600138A}" type="slidenum">
              <a:rPr lang="pt-BR" smtClean="0"/>
              <a:pPr>
                <a:defRPr/>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41"/>
            <a:ext cx="2011680" cy="5851525"/>
          </a:xfrm>
        </p:spPr>
        <p:txBody>
          <a:bodyPr vert="eaVert"/>
          <a:lstStyle/>
          <a:p>
            <a:r>
              <a:rPr kumimoji="0" lang="pt-BR"/>
              <a:t>Clique para editar o estilo do título mestre</a:t>
            </a:r>
            <a:endParaRPr kumimoji="0" lang="en-US"/>
          </a:p>
        </p:txBody>
      </p:sp>
      <p:sp>
        <p:nvSpPr>
          <p:cNvPr id="3" name="Espaço Reservado para Texto Vertical 2"/>
          <p:cNvSpPr>
            <a:spLocks noGrp="1"/>
          </p:cNvSpPr>
          <p:nvPr>
            <p:ph type="body" orient="vert" idx="1"/>
          </p:nvPr>
        </p:nvSpPr>
        <p:spPr>
          <a:xfrm>
            <a:off x="914400" y="274640"/>
            <a:ext cx="5562600" cy="5851525"/>
          </a:xfrm>
        </p:spPr>
        <p:txBody>
          <a:bodyPr vert="eaVert"/>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4" name="Espaço Reservado para Data 3"/>
          <p:cNvSpPr>
            <a:spLocks noGrp="1"/>
          </p:cNvSpPr>
          <p:nvPr>
            <p:ph type="dt" sz="half" idx="10"/>
          </p:nvPr>
        </p:nvSpPr>
        <p:spPr/>
        <p:txBody>
          <a:bodyPr/>
          <a:lstStyle/>
          <a:p>
            <a:pPr>
              <a:defRPr/>
            </a:pPr>
            <a:fld id="{FC196902-4674-42C6-A490-2B1D41726ABD}" type="datetime8">
              <a:rPr lang="pt-BR" smtClean="0"/>
              <a:pPr>
                <a:defRPr/>
              </a:pPr>
              <a:t>13/09/2016 19:38</a:t>
            </a:fld>
            <a:endParaRPr lang="pt-BR"/>
          </a:p>
        </p:txBody>
      </p:sp>
      <p:sp>
        <p:nvSpPr>
          <p:cNvPr id="5" name="Espaço Reservado para Rodapé 4"/>
          <p:cNvSpPr>
            <a:spLocks noGrp="1"/>
          </p:cNvSpPr>
          <p:nvPr>
            <p:ph type="ftr" sz="quarter" idx="11"/>
          </p:nvPr>
        </p:nvSpPr>
        <p:spPr/>
        <p:txBody>
          <a:bodyPr/>
          <a:lstStyle/>
          <a:p>
            <a:pPr>
              <a:defRPr/>
            </a:pPr>
            <a:r>
              <a:rPr lang="pt-BR"/>
              <a:t>Curso de Pós-graduação em Ciências Geodésicas UFPR</a:t>
            </a:r>
            <a:endParaRPr lang="pt-BR" dirty="0"/>
          </a:p>
        </p:txBody>
      </p:sp>
      <p:sp>
        <p:nvSpPr>
          <p:cNvPr id="6" name="Espaço Reservado para Número de Slide 5"/>
          <p:cNvSpPr>
            <a:spLocks noGrp="1"/>
          </p:cNvSpPr>
          <p:nvPr>
            <p:ph type="sldNum" sz="quarter" idx="12"/>
          </p:nvPr>
        </p:nvSpPr>
        <p:spPr/>
        <p:txBody>
          <a:bodyPr/>
          <a:lstStyle/>
          <a:p>
            <a:pPr>
              <a:defRPr/>
            </a:pPr>
            <a:fld id="{46D52863-D1A4-4AD3-9966-7E501FEF460F}" type="slidenum">
              <a:rPr lang="pt-BR" smtClean="0"/>
              <a:pPr>
                <a:defRPr/>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dirty="0"/>
              <a:t>Clique para editar o estilo do título mestre</a:t>
            </a:r>
            <a:endParaRPr kumimoji="0" lang="en-US" dirty="0"/>
          </a:p>
        </p:txBody>
      </p:sp>
      <p:sp>
        <p:nvSpPr>
          <p:cNvPr id="4" name="Espaço Reservado para Data 3"/>
          <p:cNvSpPr>
            <a:spLocks noGrp="1"/>
          </p:cNvSpPr>
          <p:nvPr>
            <p:ph type="dt" sz="half" idx="10"/>
          </p:nvPr>
        </p:nvSpPr>
        <p:spPr/>
        <p:txBody>
          <a:bodyPr/>
          <a:lstStyle/>
          <a:p>
            <a:pPr>
              <a:defRPr/>
            </a:pPr>
            <a:fld id="{EB09E3EB-96A3-4B42-960B-92D0D79A082F}" type="datetime8">
              <a:rPr lang="pt-BR" smtClean="0"/>
              <a:pPr>
                <a:defRPr/>
              </a:pPr>
              <a:t>13/09/2016 19:38</a:t>
            </a:fld>
            <a:endParaRPr lang="pt-BR"/>
          </a:p>
        </p:txBody>
      </p:sp>
      <p:sp>
        <p:nvSpPr>
          <p:cNvPr id="5" name="Espaço Reservado para Rodapé 4"/>
          <p:cNvSpPr>
            <a:spLocks noGrp="1"/>
          </p:cNvSpPr>
          <p:nvPr>
            <p:ph type="ftr" sz="quarter" idx="11"/>
          </p:nvPr>
        </p:nvSpPr>
        <p:spPr/>
        <p:txBody>
          <a:bodyPr/>
          <a:lstStyle/>
          <a:p>
            <a:pPr>
              <a:defRPr/>
            </a:pPr>
            <a:r>
              <a:rPr lang="pt-BR"/>
              <a:t>Curso de Pós-graduação em Ciências Geodésicas UFPR</a:t>
            </a:r>
            <a:endParaRPr lang="pt-BR" dirty="0"/>
          </a:p>
        </p:txBody>
      </p:sp>
      <p:sp>
        <p:nvSpPr>
          <p:cNvPr id="8" name="Espaço Reservado para Conteúdo 7"/>
          <p:cNvSpPr>
            <a:spLocks noGrp="1"/>
          </p:cNvSpPr>
          <p:nvPr>
            <p:ph sz="quarter" idx="1"/>
          </p:nvPr>
        </p:nvSpPr>
        <p:spPr>
          <a:xfrm>
            <a:off x="914400" y="1447800"/>
            <a:ext cx="7772400" cy="4572000"/>
          </a:xfrm>
        </p:spPr>
        <p:txBody>
          <a:bodyPr vert="horz"/>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Ref idx="1003">
        <a:schemeClr val="bg1"/>
      </p:bgRef>
    </p:bg>
    <p:spTree>
      <p:nvGrpSpPr>
        <p:cNvPr id="1" name=""/>
        <p:cNvGrpSpPr/>
        <p:nvPr/>
      </p:nvGrpSpPr>
      <p:grpSpPr>
        <a:xfrm>
          <a:off x="0" y="0"/>
          <a:ext cx="0" cy="0"/>
          <a:chOff x="0" y="0"/>
          <a:chExt cx="0" cy="0"/>
        </a:xfrm>
      </p:grpSpPr>
      <p:sp>
        <p:nvSpPr>
          <p:cNvPr id="11" name="Retângulo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etângulo de cantos arredondados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ítulo 1"/>
          <p:cNvSpPr>
            <a:spLocks noGrp="1"/>
          </p:cNvSpPr>
          <p:nvPr>
            <p:ph type="title"/>
          </p:nvPr>
        </p:nvSpPr>
        <p:spPr>
          <a:xfrm>
            <a:off x="722313" y="952500"/>
            <a:ext cx="7772400" cy="1362075"/>
          </a:xfrm>
        </p:spPr>
        <p:txBody>
          <a:bodyPr anchor="b" anchorCtr="0"/>
          <a:lstStyle>
            <a:lvl1pPr algn="l">
              <a:buNone/>
              <a:defRPr sz="4000" b="0" cap="none"/>
            </a:lvl1pPr>
          </a:lstStyle>
          <a:p>
            <a:r>
              <a:rPr kumimoji="0" lang="pt-BR"/>
              <a:t>Clique para editar o estilo do título mestre</a:t>
            </a:r>
            <a:endParaRPr kumimoji="0" lang="en-US"/>
          </a:p>
        </p:txBody>
      </p:sp>
      <p:sp>
        <p:nvSpPr>
          <p:cNvPr id="3" name="Espaço Reservado para Texto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pt-BR"/>
              <a:t>Clique para editar os estilos do texto mestre</a:t>
            </a:r>
          </a:p>
        </p:txBody>
      </p:sp>
      <p:sp>
        <p:nvSpPr>
          <p:cNvPr id="4" name="Espaço Reservado para Data 3"/>
          <p:cNvSpPr>
            <a:spLocks noGrp="1"/>
          </p:cNvSpPr>
          <p:nvPr>
            <p:ph type="dt" sz="half" idx="10"/>
          </p:nvPr>
        </p:nvSpPr>
        <p:spPr/>
        <p:txBody>
          <a:bodyPr/>
          <a:lstStyle/>
          <a:p>
            <a:pPr>
              <a:defRPr/>
            </a:pPr>
            <a:fld id="{599BDBC6-8F56-417D-A1F3-6312B7B0B418}" type="datetime8">
              <a:rPr lang="pt-BR" smtClean="0"/>
              <a:pPr>
                <a:defRPr/>
              </a:pPr>
              <a:t>13/09/2016 19:38</a:t>
            </a:fld>
            <a:endParaRPr lang="pt-BR"/>
          </a:p>
        </p:txBody>
      </p:sp>
      <p:sp>
        <p:nvSpPr>
          <p:cNvPr id="5" name="Espaço Reservado para Rodapé 4"/>
          <p:cNvSpPr>
            <a:spLocks noGrp="1"/>
          </p:cNvSpPr>
          <p:nvPr>
            <p:ph type="ftr" sz="quarter" idx="11"/>
          </p:nvPr>
        </p:nvSpPr>
        <p:spPr>
          <a:xfrm>
            <a:off x="800100" y="6172200"/>
            <a:ext cx="4000500" cy="457200"/>
          </a:xfrm>
        </p:spPr>
        <p:txBody>
          <a:bodyPr/>
          <a:lstStyle/>
          <a:p>
            <a:pPr>
              <a:defRPr/>
            </a:pPr>
            <a:r>
              <a:rPr lang="pt-BR"/>
              <a:t>Curso de Pós-graduação em Ciências Geodésicas UFPR</a:t>
            </a:r>
            <a:endParaRPr lang="pt-BR" dirty="0"/>
          </a:p>
        </p:txBody>
      </p:sp>
      <p:sp>
        <p:nvSpPr>
          <p:cNvPr id="7" name="Retângulo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tângulo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tângulo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Espaço Reservado para Número de Slide 5"/>
          <p:cNvSpPr>
            <a:spLocks noGrp="1"/>
          </p:cNvSpPr>
          <p:nvPr>
            <p:ph type="sldNum" sz="quarter" idx="12"/>
          </p:nvPr>
        </p:nvSpPr>
        <p:spPr>
          <a:xfrm>
            <a:off x="146304" y="6208776"/>
            <a:ext cx="457200" cy="457200"/>
          </a:xfrm>
        </p:spPr>
        <p:txBody>
          <a:bodyPr/>
          <a:lstStyle/>
          <a:p>
            <a:pPr>
              <a:defRPr/>
            </a:pPr>
            <a:fld id="{DDA0D34D-015F-4A3A-BDA2-B7184BCBFB25}" type="slidenum">
              <a:rPr lang="pt-BR" smtClean="0"/>
              <a:pPr>
                <a:defRPr/>
              </a:pPr>
              <a:t>‹nº›</a:t>
            </a:fld>
            <a:endParaRPr lang="pt-B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a:t>Clique para editar o estilo do título mestre</a:t>
            </a:r>
            <a:endParaRPr kumimoji="0" lang="en-US"/>
          </a:p>
        </p:txBody>
      </p:sp>
      <p:sp>
        <p:nvSpPr>
          <p:cNvPr id="5" name="Espaço Reservado para Data 4"/>
          <p:cNvSpPr>
            <a:spLocks noGrp="1"/>
          </p:cNvSpPr>
          <p:nvPr>
            <p:ph type="dt" sz="half" idx="10"/>
          </p:nvPr>
        </p:nvSpPr>
        <p:spPr/>
        <p:txBody>
          <a:bodyPr/>
          <a:lstStyle/>
          <a:p>
            <a:pPr>
              <a:defRPr/>
            </a:pPr>
            <a:fld id="{8D5CD1B9-A3A8-4125-9B70-8F59EAE8B78C}" type="datetime8">
              <a:rPr lang="pt-BR" smtClean="0"/>
              <a:pPr>
                <a:defRPr/>
              </a:pPr>
              <a:t>13/09/2016 19:38</a:t>
            </a:fld>
            <a:endParaRPr lang="pt-BR"/>
          </a:p>
        </p:txBody>
      </p:sp>
      <p:sp>
        <p:nvSpPr>
          <p:cNvPr id="6" name="Espaço Reservado para Rodapé 5"/>
          <p:cNvSpPr>
            <a:spLocks noGrp="1"/>
          </p:cNvSpPr>
          <p:nvPr>
            <p:ph type="ftr" sz="quarter" idx="11"/>
          </p:nvPr>
        </p:nvSpPr>
        <p:spPr/>
        <p:txBody>
          <a:bodyPr/>
          <a:lstStyle/>
          <a:p>
            <a:pPr>
              <a:defRPr/>
            </a:pPr>
            <a:r>
              <a:rPr lang="pt-BR"/>
              <a:t>Curso de Pós-graduação em Ciências Geodésicas UFPR</a:t>
            </a:r>
            <a:endParaRPr lang="pt-BR" dirty="0"/>
          </a:p>
        </p:txBody>
      </p:sp>
      <p:sp>
        <p:nvSpPr>
          <p:cNvPr id="7" name="Espaço Reservado para Número de Slide 6"/>
          <p:cNvSpPr>
            <a:spLocks noGrp="1"/>
          </p:cNvSpPr>
          <p:nvPr>
            <p:ph type="sldNum" sz="quarter" idx="12"/>
          </p:nvPr>
        </p:nvSpPr>
        <p:spPr/>
        <p:txBody>
          <a:bodyPr/>
          <a:lstStyle/>
          <a:p>
            <a:pPr>
              <a:defRPr/>
            </a:pPr>
            <a:fld id="{1066FC17-394A-4FFA-89DA-CA5162988EC8}" type="slidenum">
              <a:rPr lang="pt-BR" smtClean="0"/>
              <a:pPr>
                <a:defRPr/>
              </a:pPr>
              <a:t>‹nº›</a:t>
            </a:fld>
            <a:endParaRPr lang="pt-BR"/>
          </a:p>
        </p:txBody>
      </p:sp>
      <p:sp>
        <p:nvSpPr>
          <p:cNvPr id="9" name="Espaço Reservado para Conteúdo 8"/>
          <p:cNvSpPr>
            <a:spLocks noGrp="1"/>
          </p:cNvSpPr>
          <p:nvPr>
            <p:ph sz="quarter" idx="1"/>
          </p:nvPr>
        </p:nvSpPr>
        <p:spPr>
          <a:xfrm>
            <a:off x="914400" y="1447800"/>
            <a:ext cx="3749040" cy="4572000"/>
          </a:xfrm>
        </p:spPr>
        <p:txBody>
          <a:bodyPr vert="horz"/>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11" name="Espaço Reservado para Conteúdo 10"/>
          <p:cNvSpPr>
            <a:spLocks noGrp="1"/>
          </p:cNvSpPr>
          <p:nvPr>
            <p:ph sz="quarter" idx="2"/>
          </p:nvPr>
        </p:nvSpPr>
        <p:spPr>
          <a:xfrm>
            <a:off x="4933950" y="1447800"/>
            <a:ext cx="3749040" cy="4572000"/>
          </a:xfrm>
        </p:spPr>
        <p:txBody>
          <a:bodyPr vert="horz"/>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914400" y="273050"/>
            <a:ext cx="7772400" cy="1143000"/>
          </a:xfrm>
        </p:spPr>
        <p:txBody>
          <a:bodyPr anchor="b" anchorCtr="0"/>
          <a:lstStyle>
            <a:lvl1pPr>
              <a:defRPr/>
            </a:lvl1pPr>
          </a:lstStyle>
          <a:p>
            <a:r>
              <a:rPr kumimoji="0" lang="pt-BR"/>
              <a:t>Clique para editar o estilo do título mestre</a:t>
            </a:r>
            <a:endParaRPr kumimoji="0" lang="en-US"/>
          </a:p>
        </p:txBody>
      </p:sp>
      <p:sp>
        <p:nvSpPr>
          <p:cNvPr id="3" name="Espaço Reservado para Texto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pt-BR"/>
              <a:t>Clique para editar os estilos do texto mestre</a:t>
            </a:r>
          </a:p>
        </p:txBody>
      </p:sp>
      <p:sp>
        <p:nvSpPr>
          <p:cNvPr id="4" name="Espaço Reservado para Texto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pt-BR"/>
              <a:t>Clique para editar os estilos do texto mestre</a:t>
            </a:r>
          </a:p>
        </p:txBody>
      </p:sp>
      <p:sp>
        <p:nvSpPr>
          <p:cNvPr id="7" name="Espaço Reservado para Data 6"/>
          <p:cNvSpPr>
            <a:spLocks noGrp="1"/>
          </p:cNvSpPr>
          <p:nvPr>
            <p:ph type="dt" sz="half" idx="10"/>
          </p:nvPr>
        </p:nvSpPr>
        <p:spPr/>
        <p:txBody>
          <a:bodyPr/>
          <a:lstStyle/>
          <a:p>
            <a:pPr>
              <a:defRPr/>
            </a:pPr>
            <a:fld id="{278CDB1D-BA45-4507-B17D-E659CB822C56}" type="datetime8">
              <a:rPr lang="pt-BR" smtClean="0"/>
              <a:pPr>
                <a:defRPr/>
              </a:pPr>
              <a:t>13/09/2016 19:38</a:t>
            </a:fld>
            <a:endParaRPr lang="pt-BR"/>
          </a:p>
        </p:txBody>
      </p:sp>
      <p:sp>
        <p:nvSpPr>
          <p:cNvPr id="8" name="Espaço Reservado para Rodapé 7"/>
          <p:cNvSpPr>
            <a:spLocks noGrp="1"/>
          </p:cNvSpPr>
          <p:nvPr>
            <p:ph type="ftr" sz="quarter" idx="11"/>
          </p:nvPr>
        </p:nvSpPr>
        <p:spPr/>
        <p:txBody>
          <a:bodyPr/>
          <a:lstStyle/>
          <a:p>
            <a:pPr>
              <a:defRPr/>
            </a:pPr>
            <a:r>
              <a:rPr lang="pt-BR"/>
              <a:t>Curso de Pós-graduação em Ciências Geodésicas UFPR</a:t>
            </a:r>
            <a:endParaRPr lang="pt-BR" dirty="0"/>
          </a:p>
        </p:txBody>
      </p:sp>
      <p:sp>
        <p:nvSpPr>
          <p:cNvPr id="9" name="Espaço Reservado para Número de Slide 8"/>
          <p:cNvSpPr>
            <a:spLocks noGrp="1"/>
          </p:cNvSpPr>
          <p:nvPr>
            <p:ph type="sldNum" sz="quarter" idx="12"/>
          </p:nvPr>
        </p:nvSpPr>
        <p:spPr/>
        <p:txBody>
          <a:bodyPr/>
          <a:lstStyle/>
          <a:p>
            <a:pPr>
              <a:defRPr/>
            </a:pPr>
            <a:fld id="{94D98520-7D86-417C-9E34-9206F62CC817}" type="slidenum">
              <a:rPr lang="pt-BR" smtClean="0"/>
              <a:pPr>
                <a:defRPr/>
              </a:pPr>
              <a:t>‹nº›</a:t>
            </a:fld>
            <a:endParaRPr lang="pt-BR"/>
          </a:p>
        </p:txBody>
      </p:sp>
      <p:sp>
        <p:nvSpPr>
          <p:cNvPr id="11" name="Espaço Reservado para Conteúdo 10"/>
          <p:cNvSpPr>
            <a:spLocks noGrp="1"/>
          </p:cNvSpPr>
          <p:nvPr>
            <p:ph sz="half" idx="2"/>
          </p:nvPr>
        </p:nvSpPr>
        <p:spPr>
          <a:xfrm>
            <a:off x="914400" y="2247900"/>
            <a:ext cx="3733800" cy="3886200"/>
          </a:xfrm>
        </p:spPr>
        <p:txBody>
          <a:bodyPr vert="horz"/>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13" name="Espaço Reservado para Conteúdo 12"/>
          <p:cNvSpPr>
            <a:spLocks noGrp="1"/>
          </p:cNvSpPr>
          <p:nvPr>
            <p:ph sz="half" idx="4"/>
          </p:nvPr>
        </p:nvSpPr>
        <p:spPr>
          <a:xfrm>
            <a:off x="4953000" y="2247900"/>
            <a:ext cx="3733800" cy="3886200"/>
          </a:xfrm>
        </p:spPr>
        <p:txBody>
          <a:bodyPr vert="horz"/>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a:t>Clique para editar o estilo do título mestre</a:t>
            </a:r>
            <a:endParaRPr kumimoji="0" lang="en-US"/>
          </a:p>
        </p:txBody>
      </p:sp>
      <p:sp>
        <p:nvSpPr>
          <p:cNvPr id="3" name="Espaço Reservado para Data 2"/>
          <p:cNvSpPr>
            <a:spLocks noGrp="1"/>
          </p:cNvSpPr>
          <p:nvPr>
            <p:ph type="dt" sz="half" idx="10"/>
          </p:nvPr>
        </p:nvSpPr>
        <p:spPr/>
        <p:txBody>
          <a:bodyPr/>
          <a:lstStyle/>
          <a:p>
            <a:pPr>
              <a:defRPr/>
            </a:pPr>
            <a:fld id="{B6DE9C46-BBB0-4970-90CB-E47FFE9F2D84}" type="datetime8">
              <a:rPr lang="pt-BR" smtClean="0"/>
              <a:pPr>
                <a:defRPr/>
              </a:pPr>
              <a:t>13/09/2016 19:38</a:t>
            </a:fld>
            <a:endParaRPr lang="pt-BR"/>
          </a:p>
        </p:txBody>
      </p:sp>
      <p:sp>
        <p:nvSpPr>
          <p:cNvPr id="4" name="Espaço Reservado para Rodapé 3"/>
          <p:cNvSpPr>
            <a:spLocks noGrp="1"/>
          </p:cNvSpPr>
          <p:nvPr>
            <p:ph type="ftr" sz="quarter" idx="11"/>
          </p:nvPr>
        </p:nvSpPr>
        <p:spPr/>
        <p:txBody>
          <a:bodyPr/>
          <a:lstStyle/>
          <a:p>
            <a:pPr>
              <a:defRPr/>
            </a:pPr>
            <a:r>
              <a:rPr lang="pt-BR"/>
              <a:t>Curso de Pós-graduação em Ciências Geodésicas UFPR</a:t>
            </a:r>
            <a:endParaRPr lang="pt-BR" dirty="0"/>
          </a:p>
        </p:txBody>
      </p:sp>
      <p:sp>
        <p:nvSpPr>
          <p:cNvPr id="5" name="Espaço Reservado para Número de Slide 4"/>
          <p:cNvSpPr>
            <a:spLocks noGrp="1"/>
          </p:cNvSpPr>
          <p:nvPr>
            <p:ph type="sldNum" sz="quarter" idx="12"/>
          </p:nvPr>
        </p:nvSpPr>
        <p:spPr/>
        <p:txBody>
          <a:bodyPr/>
          <a:lstStyle/>
          <a:p>
            <a:pPr>
              <a:defRPr/>
            </a:pPr>
            <a:fld id="{04B5BC8B-08A0-4FB9-9F82-5CC6B4B9EA21}" type="slidenum">
              <a:rPr lang="pt-BR" smtClean="0"/>
              <a:pPr>
                <a:defRPr/>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pPr>
              <a:defRPr/>
            </a:pPr>
            <a:fld id="{C811F206-22AF-4D98-80D0-D66373FBB3E5}" type="datetime8">
              <a:rPr lang="pt-BR" smtClean="0"/>
              <a:pPr>
                <a:defRPr/>
              </a:pPr>
              <a:t>13/09/2016 19:38</a:t>
            </a:fld>
            <a:endParaRPr lang="pt-BR"/>
          </a:p>
        </p:txBody>
      </p:sp>
      <p:sp>
        <p:nvSpPr>
          <p:cNvPr id="3" name="Espaço Reservado para Rodapé 2"/>
          <p:cNvSpPr>
            <a:spLocks noGrp="1"/>
          </p:cNvSpPr>
          <p:nvPr>
            <p:ph type="ftr" sz="quarter" idx="11"/>
          </p:nvPr>
        </p:nvSpPr>
        <p:spPr/>
        <p:txBody>
          <a:bodyPr/>
          <a:lstStyle/>
          <a:p>
            <a:pPr>
              <a:defRPr/>
            </a:pPr>
            <a:r>
              <a:rPr lang="pt-BR"/>
              <a:t>Curso de Pós-graduação em Ciências Geodésicas UFPR</a:t>
            </a:r>
            <a:endParaRPr lang="pt-BR" dirty="0"/>
          </a:p>
        </p:txBody>
      </p:sp>
      <p:sp>
        <p:nvSpPr>
          <p:cNvPr id="4" name="Espaço Reservado para Número de Slide 3"/>
          <p:cNvSpPr>
            <a:spLocks noGrp="1"/>
          </p:cNvSpPr>
          <p:nvPr>
            <p:ph type="sldNum" sz="quarter" idx="12"/>
          </p:nvPr>
        </p:nvSpPr>
        <p:spPr/>
        <p:txBody>
          <a:bodyPr/>
          <a:lstStyle/>
          <a:p>
            <a:pPr>
              <a:defRPr/>
            </a:pPr>
            <a:fld id="{62F06C04-3434-4B51-89EB-8409DB145C38}" type="slidenum">
              <a:rPr lang="pt-BR" smtClean="0"/>
              <a:pPr>
                <a:defRPr/>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8" name="Retângulo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etângulo de cantos arredondados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ítulo 1"/>
          <p:cNvSpPr>
            <a:spLocks noGrp="1"/>
          </p:cNvSpPr>
          <p:nvPr>
            <p:ph type="title"/>
          </p:nvPr>
        </p:nvSpPr>
        <p:spPr>
          <a:xfrm>
            <a:off x="914400" y="273050"/>
            <a:ext cx="7772400" cy="1143000"/>
          </a:xfrm>
        </p:spPr>
        <p:txBody>
          <a:bodyPr anchor="b" anchorCtr="0"/>
          <a:lstStyle>
            <a:lvl1pPr algn="l">
              <a:buNone/>
              <a:defRPr sz="4000" b="0"/>
            </a:lvl1pPr>
          </a:lstStyle>
          <a:p>
            <a:r>
              <a:rPr kumimoji="0" lang="pt-BR"/>
              <a:t>Clique para editar o estilo do título mestre</a:t>
            </a:r>
            <a:endParaRPr kumimoji="0" lang="en-US"/>
          </a:p>
        </p:txBody>
      </p:sp>
      <p:sp>
        <p:nvSpPr>
          <p:cNvPr id="3" name="Espaço Reservado para Texto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pt-BR"/>
              <a:t>Clique para editar os estilos do texto mestre</a:t>
            </a:r>
          </a:p>
        </p:txBody>
      </p:sp>
      <p:sp>
        <p:nvSpPr>
          <p:cNvPr id="5" name="Espaço Reservado para Data 4"/>
          <p:cNvSpPr>
            <a:spLocks noGrp="1"/>
          </p:cNvSpPr>
          <p:nvPr>
            <p:ph type="dt" sz="half" idx="10"/>
          </p:nvPr>
        </p:nvSpPr>
        <p:spPr/>
        <p:txBody>
          <a:bodyPr/>
          <a:lstStyle/>
          <a:p>
            <a:pPr>
              <a:defRPr/>
            </a:pPr>
            <a:fld id="{AC337433-B9F9-4E15-A71D-873BB22C45C7}" type="datetime8">
              <a:rPr lang="pt-BR" smtClean="0"/>
              <a:pPr>
                <a:defRPr/>
              </a:pPr>
              <a:t>13/09/2016 19:38</a:t>
            </a:fld>
            <a:endParaRPr lang="pt-BR"/>
          </a:p>
        </p:txBody>
      </p:sp>
      <p:sp>
        <p:nvSpPr>
          <p:cNvPr id="6" name="Espaço Reservado para Rodapé 5"/>
          <p:cNvSpPr>
            <a:spLocks noGrp="1"/>
          </p:cNvSpPr>
          <p:nvPr>
            <p:ph type="ftr" sz="quarter" idx="11"/>
          </p:nvPr>
        </p:nvSpPr>
        <p:spPr/>
        <p:txBody>
          <a:bodyPr/>
          <a:lstStyle/>
          <a:p>
            <a:pPr>
              <a:defRPr/>
            </a:pPr>
            <a:r>
              <a:rPr lang="pt-BR"/>
              <a:t>Curso de Pós-graduação em Ciências Geodésicas UFPR</a:t>
            </a:r>
            <a:endParaRPr lang="pt-BR" dirty="0"/>
          </a:p>
        </p:txBody>
      </p:sp>
      <p:sp>
        <p:nvSpPr>
          <p:cNvPr id="7" name="Espaço Reservado para Número de Slide 6"/>
          <p:cNvSpPr>
            <a:spLocks noGrp="1"/>
          </p:cNvSpPr>
          <p:nvPr>
            <p:ph type="sldNum" sz="quarter" idx="12"/>
          </p:nvPr>
        </p:nvSpPr>
        <p:spPr/>
        <p:txBody>
          <a:bodyPr/>
          <a:lstStyle/>
          <a:p>
            <a:pPr>
              <a:defRPr/>
            </a:pPr>
            <a:fld id="{7E098881-A8CF-4277-872F-2E71D05ADC5A}" type="slidenum">
              <a:rPr lang="pt-BR" smtClean="0"/>
              <a:pPr>
                <a:defRPr/>
              </a:pPr>
              <a:t>‹nº›</a:t>
            </a:fld>
            <a:endParaRPr lang="pt-BR"/>
          </a:p>
        </p:txBody>
      </p:sp>
      <p:sp>
        <p:nvSpPr>
          <p:cNvPr id="11" name="Espaço Reservado para Conteúdo 10"/>
          <p:cNvSpPr>
            <a:spLocks noGrp="1"/>
          </p:cNvSpPr>
          <p:nvPr>
            <p:ph sz="quarter" idx="1"/>
          </p:nvPr>
        </p:nvSpPr>
        <p:spPr>
          <a:xfrm>
            <a:off x="2971800" y="1600200"/>
            <a:ext cx="5715000" cy="4495800"/>
          </a:xfrm>
        </p:spPr>
        <p:txBody>
          <a:bodyPr vert="horz"/>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pt-BR"/>
              <a:t>Clique para editar o estilo do título mestre</a:t>
            </a:r>
            <a:endParaRPr kumimoji="0" lang="en-US"/>
          </a:p>
        </p:txBody>
      </p:sp>
      <p:sp>
        <p:nvSpPr>
          <p:cNvPr id="4" name="Espaço Reservado para Texto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pt-BR"/>
              <a:t>Clique para editar os estilos do texto mestre</a:t>
            </a:r>
          </a:p>
        </p:txBody>
      </p:sp>
      <p:sp>
        <p:nvSpPr>
          <p:cNvPr id="5" name="Espaço Reservado para Data 4"/>
          <p:cNvSpPr>
            <a:spLocks noGrp="1"/>
          </p:cNvSpPr>
          <p:nvPr>
            <p:ph type="dt" sz="half" idx="10"/>
          </p:nvPr>
        </p:nvSpPr>
        <p:spPr/>
        <p:txBody>
          <a:bodyPr/>
          <a:lstStyle/>
          <a:p>
            <a:pPr>
              <a:defRPr/>
            </a:pPr>
            <a:fld id="{6EB48A25-9883-47B1-BF45-F4C75DAA2681}" type="datetime8">
              <a:rPr lang="pt-BR" smtClean="0"/>
              <a:pPr>
                <a:defRPr/>
              </a:pPr>
              <a:t>13/09/2016 19:38</a:t>
            </a:fld>
            <a:endParaRPr lang="pt-BR"/>
          </a:p>
        </p:txBody>
      </p:sp>
      <p:sp>
        <p:nvSpPr>
          <p:cNvPr id="6" name="Espaço Reservado para Rodapé 5"/>
          <p:cNvSpPr>
            <a:spLocks noGrp="1"/>
          </p:cNvSpPr>
          <p:nvPr>
            <p:ph type="ftr" sz="quarter" idx="11"/>
          </p:nvPr>
        </p:nvSpPr>
        <p:spPr>
          <a:xfrm>
            <a:off x="914400" y="6172200"/>
            <a:ext cx="3886200" cy="457200"/>
          </a:xfrm>
        </p:spPr>
        <p:txBody>
          <a:bodyPr/>
          <a:lstStyle/>
          <a:p>
            <a:pPr>
              <a:defRPr/>
            </a:pPr>
            <a:r>
              <a:rPr lang="pt-BR"/>
              <a:t>Curso de Pós-graduação em Ciências Geodésicas UFPR</a:t>
            </a:r>
            <a:endParaRPr lang="pt-BR" dirty="0"/>
          </a:p>
        </p:txBody>
      </p:sp>
      <p:sp>
        <p:nvSpPr>
          <p:cNvPr id="7" name="Espaço Reservado para Número de Slide 6"/>
          <p:cNvSpPr>
            <a:spLocks noGrp="1"/>
          </p:cNvSpPr>
          <p:nvPr>
            <p:ph type="sldNum" sz="quarter" idx="12"/>
          </p:nvPr>
        </p:nvSpPr>
        <p:spPr>
          <a:xfrm>
            <a:off x="146304" y="6208776"/>
            <a:ext cx="457200" cy="457200"/>
          </a:xfrm>
        </p:spPr>
        <p:txBody>
          <a:bodyPr/>
          <a:lstStyle/>
          <a:p>
            <a:pPr>
              <a:defRPr/>
            </a:pPr>
            <a:fld id="{54AD65B5-4B07-4BF8-8C77-5737BE97F3B3}" type="slidenum">
              <a:rPr lang="pt-BR" smtClean="0"/>
              <a:pPr>
                <a:defRPr/>
              </a:pPr>
              <a:t>‹nº›</a:t>
            </a:fld>
            <a:endParaRPr lang="pt-BR"/>
          </a:p>
        </p:txBody>
      </p:sp>
      <p:sp>
        <p:nvSpPr>
          <p:cNvPr id="11" name="Retângulo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tângulo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tângulo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Espaço Reservado para Imagem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pt-BR"/>
              <a:t>Clique no ícone para adicionar uma imagem</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tângulo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etângulo de cantos arredondados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Espaço Reservado para Título 21"/>
          <p:cNvSpPr>
            <a:spLocks noGrp="1"/>
          </p:cNvSpPr>
          <p:nvPr>
            <p:ph type="title"/>
          </p:nvPr>
        </p:nvSpPr>
        <p:spPr>
          <a:xfrm>
            <a:off x="914400" y="274638"/>
            <a:ext cx="7772400" cy="1143000"/>
          </a:xfrm>
          <a:prstGeom prst="rect">
            <a:avLst/>
          </a:prstGeom>
        </p:spPr>
        <p:txBody>
          <a:bodyPr bIns="91440" anchor="b" anchorCtr="0">
            <a:normAutofit/>
          </a:bodyPr>
          <a:lstStyle/>
          <a:p>
            <a:r>
              <a:rPr kumimoji="0" lang="pt-BR"/>
              <a:t>Clique para editar o estilo do título mestre</a:t>
            </a:r>
            <a:endParaRPr kumimoji="0" lang="en-US"/>
          </a:p>
        </p:txBody>
      </p:sp>
      <p:sp>
        <p:nvSpPr>
          <p:cNvPr id="13" name="Espaço Reservado para Texto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pt-BR"/>
              <a:t>Clique para editar os estilos do texto mestre</a:t>
            </a:r>
          </a:p>
          <a:p>
            <a:pPr lvl="1" eaLnBrk="1" latinLnBrk="0" hangingPunct="1"/>
            <a:r>
              <a:rPr kumimoji="0" lang="pt-BR"/>
              <a:t>Segundo nível</a:t>
            </a:r>
          </a:p>
          <a:p>
            <a:pPr lvl="2" eaLnBrk="1" latinLnBrk="0" hangingPunct="1"/>
            <a:r>
              <a:rPr kumimoji="0" lang="pt-BR"/>
              <a:t>Terceiro nível</a:t>
            </a:r>
          </a:p>
          <a:p>
            <a:pPr lvl="3" eaLnBrk="1" latinLnBrk="0" hangingPunct="1"/>
            <a:r>
              <a:rPr kumimoji="0" lang="pt-BR"/>
              <a:t>Quarto nível</a:t>
            </a:r>
          </a:p>
          <a:p>
            <a:pPr lvl="4" eaLnBrk="1" latinLnBrk="0" hangingPunct="1"/>
            <a:r>
              <a:rPr kumimoji="0" lang="pt-BR"/>
              <a:t>Quinto nível</a:t>
            </a:r>
            <a:endParaRPr kumimoji="0" lang="en-US"/>
          </a:p>
        </p:txBody>
      </p:sp>
      <p:sp>
        <p:nvSpPr>
          <p:cNvPr id="14" name="Espaço Reservado para Data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pPr>
              <a:defRPr/>
            </a:pPr>
            <a:fld id="{1B7CBF10-8F2C-4B50-9BE1-97886B482087}" type="datetime8">
              <a:rPr lang="pt-BR" smtClean="0"/>
              <a:pPr>
                <a:defRPr/>
              </a:pPr>
              <a:t>13/09/2016 19:38</a:t>
            </a:fld>
            <a:endParaRPr lang="pt-BR"/>
          </a:p>
        </p:txBody>
      </p:sp>
      <p:sp>
        <p:nvSpPr>
          <p:cNvPr id="3" name="Espaço Reservado para Rodapé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pPr>
              <a:defRPr/>
            </a:pPr>
            <a:r>
              <a:rPr lang="pt-BR"/>
              <a:t>Curso de Pós-graduação em Ciências Geodésicas UFPR</a:t>
            </a:r>
            <a:endParaRPr lang="pt-BR" dirty="0"/>
          </a:p>
        </p:txBody>
      </p:sp>
      <p:sp>
        <p:nvSpPr>
          <p:cNvPr id="23" name="Espaço Reservado para Número de Slide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a:defRPr/>
            </a:pPr>
            <a:fld id="{DCF26955-E510-4BC9-A0BA-600C263F6384}" type="slidenum">
              <a:rPr lang="pt-BR" smtClean="0"/>
              <a:pPr>
                <a:defRPr/>
              </a:pPr>
              <a:t>‹nº›</a:t>
            </a:fld>
            <a:endParaRPr lang="pt-B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hdr="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
          <p:cNvSpPr>
            <a:spLocks noGrp="1" noChangeArrowheads="1"/>
          </p:cNvSpPr>
          <p:nvPr>
            <p:ph type="ctrTitle"/>
          </p:nvPr>
        </p:nvSpPr>
        <p:spPr>
          <a:xfrm>
            <a:off x="304395" y="1628800"/>
            <a:ext cx="8660093" cy="1223962"/>
          </a:xfrm>
        </p:spPr>
        <p:txBody>
          <a:bodyPr anchor="ctr">
            <a:noAutofit/>
          </a:bodyPr>
          <a:lstStyle/>
          <a:p>
            <a:r>
              <a:rPr lang="en-GB" sz="2800" b="1" dirty="0">
                <a:latin typeface="Calibri" pitchFamily="34" charset="0"/>
                <a:cs typeface="Calibri" pitchFamily="34" charset="0"/>
              </a:rPr>
              <a:t>Experiences on How Openness Can Help to Reduce Inequality</a:t>
            </a:r>
            <a:endParaRPr lang="pt-BR" sz="2800" b="1" dirty="0">
              <a:latin typeface="Calibri" pitchFamily="34" charset="0"/>
              <a:cs typeface="Calibri" pitchFamily="34" charset="0"/>
            </a:endParaRPr>
          </a:p>
        </p:txBody>
      </p:sp>
      <p:sp>
        <p:nvSpPr>
          <p:cNvPr id="3075" name="Rectangle 15"/>
          <p:cNvSpPr>
            <a:spLocks noChangeArrowheads="1"/>
          </p:cNvSpPr>
          <p:nvPr/>
        </p:nvSpPr>
        <p:spPr bwMode="auto">
          <a:xfrm>
            <a:off x="1428345" y="6293500"/>
            <a:ext cx="5867400" cy="369332"/>
          </a:xfrm>
          <a:prstGeom prst="rect">
            <a:avLst/>
          </a:prstGeom>
          <a:noFill/>
          <a:ln w="9525">
            <a:noFill/>
            <a:miter lim="800000"/>
            <a:headEnd/>
            <a:tailEnd/>
          </a:ln>
        </p:spPr>
        <p:txBody>
          <a:bodyPr>
            <a:spAutoFit/>
          </a:bodyPr>
          <a:lstStyle/>
          <a:p>
            <a:pPr eaLnBrk="0" hangingPunct="0"/>
            <a:r>
              <a:rPr lang="pt-BR" b="1" dirty="0">
                <a:solidFill>
                  <a:srgbClr val="000080"/>
                </a:solidFill>
                <a:latin typeface="Calibri" pitchFamily="34" charset="0"/>
                <a:cs typeface="Times New Roman" pitchFamily="18" charset="0"/>
              </a:rPr>
              <a:t>ICA </a:t>
            </a:r>
            <a:r>
              <a:rPr lang="pt-BR" b="1" dirty="0" err="1">
                <a:solidFill>
                  <a:srgbClr val="000080"/>
                </a:solidFill>
                <a:latin typeface="Calibri" pitchFamily="34" charset="0"/>
                <a:cs typeface="Times New Roman" pitchFamily="18" charset="0"/>
              </a:rPr>
              <a:t>Commission</a:t>
            </a:r>
            <a:r>
              <a:rPr lang="pt-BR" b="1" dirty="0">
                <a:solidFill>
                  <a:srgbClr val="000080"/>
                </a:solidFill>
                <a:latin typeface="Calibri" pitchFamily="34" charset="0"/>
                <a:cs typeface="Times New Roman" pitchFamily="18" charset="0"/>
              </a:rPr>
              <a:t> </a:t>
            </a:r>
            <a:r>
              <a:rPr lang="pt-BR" b="1" dirty="0" err="1">
                <a:solidFill>
                  <a:srgbClr val="000080"/>
                </a:solidFill>
                <a:latin typeface="Calibri" pitchFamily="34" charset="0"/>
                <a:cs typeface="Times New Roman" pitchFamily="18" charset="0"/>
              </a:rPr>
              <a:t>on</a:t>
            </a:r>
            <a:r>
              <a:rPr lang="pt-BR" b="1" dirty="0">
                <a:solidFill>
                  <a:srgbClr val="000080"/>
                </a:solidFill>
                <a:latin typeface="Calibri" pitchFamily="34" charset="0"/>
                <a:cs typeface="Times New Roman" pitchFamily="18" charset="0"/>
              </a:rPr>
              <a:t> Open </a:t>
            </a:r>
            <a:r>
              <a:rPr lang="pt-BR" b="1" dirty="0" err="1">
                <a:solidFill>
                  <a:srgbClr val="000080"/>
                </a:solidFill>
                <a:latin typeface="Calibri" pitchFamily="34" charset="0"/>
                <a:cs typeface="Times New Roman" pitchFamily="18" charset="0"/>
              </a:rPr>
              <a:t>Source</a:t>
            </a:r>
            <a:r>
              <a:rPr lang="pt-BR" b="1" dirty="0">
                <a:solidFill>
                  <a:srgbClr val="000080"/>
                </a:solidFill>
                <a:latin typeface="Calibri" pitchFamily="34" charset="0"/>
                <a:cs typeface="Times New Roman" pitchFamily="18" charset="0"/>
              </a:rPr>
              <a:t> </a:t>
            </a:r>
            <a:r>
              <a:rPr lang="pt-BR" b="1" dirty="0" err="1">
                <a:solidFill>
                  <a:srgbClr val="000080"/>
                </a:solidFill>
                <a:latin typeface="Calibri" pitchFamily="34" charset="0"/>
                <a:cs typeface="Times New Roman" pitchFamily="18" charset="0"/>
              </a:rPr>
              <a:t>Geospatial</a:t>
            </a:r>
            <a:r>
              <a:rPr lang="pt-BR" b="1" dirty="0">
                <a:solidFill>
                  <a:srgbClr val="000080"/>
                </a:solidFill>
                <a:latin typeface="Calibri" pitchFamily="34" charset="0"/>
                <a:cs typeface="Times New Roman" pitchFamily="18" charset="0"/>
              </a:rPr>
              <a:t> Technologies</a:t>
            </a:r>
          </a:p>
        </p:txBody>
      </p:sp>
      <p:sp>
        <p:nvSpPr>
          <p:cNvPr id="3076" name="Rectangle 16"/>
          <p:cNvSpPr>
            <a:spLocks noChangeArrowheads="1"/>
          </p:cNvSpPr>
          <p:nvPr/>
        </p:nvSpPr>
        <p:spPr bwMode="auto">
          <a:xfrm>
            <a:off x="0" y="2655446"/>
            <a:ext cx="8784976" cy="307777"/>
          </a:xfrm>
          <a:prstGeom prst="rect">
            <a:avLst/>
          </a:prstGeom>
          <a:noFill/>
          <a:ln w="9525">
            <a:noFill/>
            <a:miter lim="800000"/>
            <a:headEnd/>
            <a:tailEnd/>
          </a:ln>
        </p:spPr>
        <p:txBody>
          <a:bodyPr wrap="square">
            <a:spAutoFit/>
          </a:bodyPr>
          <a:lstStyle/>
          <a:p>
            <a:pPr algn="ctr">
              <a:spcBef>
                <a:spcPct val="50000"/>
              </a:spcBef>
            </a:pPr>
            <a:r>
              <a:rPr lang="pt-BR" sz="1400" dirty="0">
                <a:solidFill>
                  <a:schemeClr val="bg1"/>
                </a:solidFill>
                <a:latin typeface="Calibri" pitchFamily="34" charset="0"/>
                <a:cs typeface="Times New Roman" pitchFamily="18" charset="0"/>
              </a:rPr>
              <a:t>Silvana Philippi Camboim - silvanacamboim@gmail.com</a:t>
            </a:r>
            <a:endParaRPr lang="pt-BR" sz="1400" b="1" dirty="0">
              <a:solidFill>
                <a:schemeClr val="bg1"/>
              </a:solidFill>
              <a:latin typeface="Calibri" pitchFamily="34" charset="0"/>
              <a:cs typeface="Times New Roman" pitchFamily="18" charset="0"/>
            </a:endParaRPr>
          </a:p>
        </p:txBody>
      </p:sp>
      <p:pic>
        <p:nvPicPr>
          <p:cNvPr id="77826" name="Picture 2" descr="http://www.geoforall.org/resources/images/ICA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395" y="5631333"/>
            <a:ext cx="1123950" cy="9239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5"/>
          <p:cNvSpPr>
            <a:spLocks noChangeArrowheads="1"/>
          </p:cNvSpPr>
          <p:nvPr/>
        </p:nvSpPr>
        <p:spPr bwMode="auto">
          <a:xfrm>
            <a:off x="2058616" y="332656"/>
            <a:ext cx="5867400" cy="646331"/>
          </a:xfrm>
          <a:prstGeom prst="rect">
            <a:avLst/>
          </a:prstGeom>
          <a:noFill/>
          <a:ln w="9525">
            <a:noFill/>
            <a:miter lim="800000"/>
            <a:headEnd/>
            <a:tailEnd/>
          </a:ln>
        </p:spPr>
        <p:txBody>
          <a:bodyPr>
            <a:spAutoFit/>
          </a:bodyPr>
          <a:lstStyle/>
          <a:p>
            <a:pPr eaLnBrk="0" hangingPunct="0"/>
            <a:r>
              <a:rPr lang="pt-BR" b="1" dirty="0">
                <a:solidFill>
                  <a:srgbClr val="000080"/>
                </a:solidFill>
                <a:latin typeface="Calibri" pitchFamily="34" charset="0"/>
                <a:cs typeface="Times New Roman" pitchFamily="18" charset="0"/>
              </a:rPr>
              <a:t>Federal </a:t>
            </a:r>
            <a:r>
              <a:rPr lang="pt-BR" b="1" dirty="0" err="1">
                <a:solidFill>
                  <a:srgbClr val="000080"/>
                </a:solidFill>
                <a:latin typeface="Calibri" pitchFamily="34" charset="0"/>
                <a:cs typeface="Times New Roman" pitchFamily="18" charset="0"/>
              </a:rPr>
              <a:t>University</a:t>
            </a:r>
            <a:r>
              <a:rPr lang="pt-BR" b="1" dirty="0">
                <a:solidFill>
                  <a:srgbClr val="000080"/>
                </a:solidFill>
                <a:latin typeface="Calibri" pitchFamily="34" charset="0"/>
                <a:cs typeface="Times New Roman" pitchFamily="18" charset="0"/>
              </a:rPr>
              <a:t> </a:t>
            </a:r>
            <a:r>
              <a:rPr lang="pt-BR" b="1" dirty="0" err="1">
                <a:solidFill>
                  <a:srgbClr val="000080"/>
                </a:solidFill>
                <a:latin typeface="Calibri" pitchFamily="34" charset="0"/>
                <a:cs typeface="Times New Roman" pitchFamily="18" charset="0"/>
              </a:rPr>
              <a:t>of</a:t>
            </a:r>
            <a:r>
              <a:rPr lang="pt-BR" b="1" dirty="0">
                <a:solidFill>
                  <a:srgbClr val="000080"/>
                </a:solidFill>
                <a:latin typeface="Calibri" pitchFamily="34" charset="0"/>
                <a:cs typeface="Times New Roman" pitchFamily="18" charset="0"/>
              </a:rPr>
              <a:t> Paraná</a:t>
            </a:r>
          </a:p>
          <a:p>
            <a:pPr eaLnBrk="0" hangingPunct="0"/>
            <a:r>
              <a:rPr lang="pt-BR" b="1" dirty="0" err="1">
                <a:solidFill>
                  <a:srgbClr val="000080"/>
                </a:solidFill>
                <a:latin typeface="Calibri" pitchFamily="34" charset="0"/>
                <a:cs typeface="Times New Roman" pitchFamily="18" charset="0"/>
              </a:rPr>
              <a:t>Department</a:t>
            </a:r>
            <a:r>
              <a:rPr lang="pt-BR" b="1" dirty="0">
                <a:solidFill>
                  <a:srgbClr val="000080"/>
                </a:solidFill>
                <a:latin typeface="Calibri" pitchFamily="34" charset="0"/>
                <a:cs typeface="Times New Roman" pitchFamily="18" charset="0"/>
              </a:rPr>
              <a:t> </a:t>
            </a:r>
            <a:r>
              <a:rPr lang="pt-BR" b="1" dirty="0" err="1">
                <a:solidFill>
                  <a:srgbClr val="000080"/>
                </a:solidFill>
                <a:latin typeface="Calibri" pitchFamily="34" charset="0"/>
                <a:cs typeface="Times New Roman" pitchFamily="18" charset="0"/>
              </a:rPr>
              <a:t>of</a:t>
            </a:r>
            <a:r>
              <a:rPr lang="pt-BR" b="1" dirty="0">
                <a:solidFill>
                  <a:srgbClr val="000080"/>
                </a:solidFill>
                <a:latin typeface="Calibri" pitchFamily="34" charset="0"/>
                <a:cs typeface="Times New Roman" pitchFamily="18" charset="0"/>
              </a:rPr>
              <a:t> </a:t>
            </a:r>
            <a:r>
              <a:rPr lang="pt-BR" b="1" dirty="0" err="1">
                <a:solidFill>
                  <a:srgbClr val="000080"/>
                </a:solidFill>
                <a:latin typeface="Calibri" pitchFamily="34" charset="0"/>
                <a:cs typeface="Times New Roman" pitchFamily="18" charset="0"/>
              </a:rPr>
              <a:t>Geomatics</a:t>
            </a:r>
            <a:endParaRPr lang="pt-BR" b="1" dirty="0">
              <a:solidFill>
                <a:srgbClr val="000080"/>
              </a:solidFill>
              <a:latin typeface="Calibri" pitchFamily="34" charset="0"/>
              <a:cs typeface="Times New Roman" pitchFamily="18" charset="0"/>
            </a:endParaRPr>
          </a:p>
        </p:txBody>
      </p:sp>
      <p:pic>
        <p:nvPicPr>
          <p:cNvPr id="8" name="Picture 18" descr="home_0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23528" y="181744"/>
            <a:ext cx="1752600" cy="1317625"/>
          </a:xfrm>
          <a:prstGeom prst="rect">
            <a:avLst/>
          </a:prstGeom>
          <a:noFill/>
          <a:ln w="9525">
            <a:noFill/>
            <a:miter lim="800000"/>
            <a:headEnd/>
            <a:tailEnd/>
          </a:ln>
        </p:spPr>
      </p:pic>
      <p:pic>
        <p:nvPicPr>
          <p:cNvPr id="9" name="Picture 2" descr="Logo International Map Year 2015/20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3029" y="328100"/>
            <a:ext cx="2664296" cy="86589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Agrupar 9"/>
          <p:cNvGrpSpPr/>
          <p:nvPr/>
        </p:nvGrpSpPr>
        <p:grpSpPr>
          <a:xfrm>
            <a:off x="1199828" y="7677472"/>
            <a:ext cx="7200000" cy="7200000"/>
            <a:chOff x="6957213" y="12012565"/>
            <a:chExt cx="7200000" cy="7200000"/>
          </a:xfrm>
        </p:grpSpPr>
        <p:sp>
          <p:nvSpPr>
            <p:cNvPr id="11" name="Elipse 10"/>
            <p:cNvSpPr/>
            <p:nvPr/>
          </p:nvSpPr>
          <p:spPr>
            <a:xfrm>
              <a:off x="6957213" y="12012565"/>
              <a:ext cx="7200000" cy="720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Retângulo 11"/>
            <p:cNvSpPr/>
            <p:nvPr/>
          </p:nvSpPr>
          <p:spPr>
            <a:xfrm rot="18981278">
              <a:off x="7483384" y="13442565"/>
              <a:ext cx="2521589" cy="923330"/>
            </a:xfrm>
            <a:prstGeom prst="rect">
              <a:avLst/>
            </a:prstGeom>
            <a:noFill/>
          </p:spPr>
          <p:txBody>
            <a:bodyPr wrap="none" lIns="91440" tIns="45720" rIns="91440" bIns="45720">
              <a:prstTxWarp prst="textArchUp">
                <a:avLst/>
              </a:prstTxWarp>
              <a:spAutoFit/>
            </a:bodyPr>
            <a:lstStyle/>
            <a:p>
              <a:pPr algn="ctr"/>
              <a:r>
                <a:rPr lang="pt-BR" sz="5400" b="1" cap="none" spc="0" dirty="0">
                  <a:ln w="10160">
                    <a:solidFill>
                      <a:schemeClr val="tx1"/>
                    </a:solidFill>
                    <a:prstDash val="solid"/>
                  </a:ln>
                  <a:effectLst>
                    <a:outerShdw blurRad="38100" dist="22860" dir="5400000" algn="tl" rotWithShape="0">
                      <a:srgbClr val="000000">
                        <a:alpha val="30000"/>
                      </a:srgbClr>
                    </a:outerShdw>
                  </a:effectLst>
                </a:rPr>
                <a:t>SOURCE</a:t>
              </a:r>
            </a:p>
          </p:txBody>
        </p:sp>
        <p:sp>
          <p:nvSpPr>
            <p:cNvPr id="13" name="Retângulo 12"/>
            <p:cNvSpPr/>
            <p:nvPr/>
          </p:nvSpPr>
          <p:spPr>
            <a:xfrm>
              <a:off x="9095984" y="14701338"/>
              <a:ext cx="3084499" cy="1569660"/>
            </a:xfrm>
            <a:prstGeom prst="rect">
              <a:avLst/>
            </a:prstGeom>
            <a:noFill/>
          </p:spPr>
          <p:txBody>
            <a:bodyPr wrap="none" lIns="91440" tIns="45720" rIns="91440" bIns="45720">
              <a:spAutoFit/>
            </a:bodyPr>
            <a:lstStyle/>
            <a:p>
              <a:pPr algn="ctr"/>
              <a:r>
                <a:rPr lang="pt-BR" sz="9600" b="1" cap="none" spc="0" dirty="0">
                  <a:ln w="0">
                    <a:solidFill>
                      <a:schemeClr val="tx1"/>
                    </a:solidFill>
                  </a:ln>
                  <a:effectLst>
                    <a:outerShdw blurRad="38100" dist="25400" dir="5400000" algn="ctr" rotWithShape="0">
                      <a:srgbClr val="6E747A">
                        <a:alpha val="43000"/>
                      </a:srgbClr>
                    </a:outerShdw>
                  </a:effectLst>
                </a:rPr>
                <a:t>OPEN</a:t>
              </a:r>
            </a:p>
          </p:txBody>
        </p:sp>
        <p:sp>
          <p:nvSpPr>
            <p:cNvPr id="14" name="Seta para a Direita 33"/>
            <p:cNvSpPr/>
            <p:nvPr/>
          </p:nvSpPr>
          <p:spPr>
            <a:xfrm rot="2520012" flipH="1">
              <a:off x="11783099" y="16569120"/>
              <a:ext cx="691091" cy="1665234"/>
            </a:xfrm>
            <a:prstGeom prst="rightArrow">
              <a:avLst>
                <a:gd name="adj1" fmla="val 66150"/>
                <a:gd name="adj2" fmla="val 5923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p:cNvSpPr/>
            <p:nvPr/>
          </p:nvSpPr>
          <p:spPr>
            <a:xfrm rot="2995779">
              <a:off x="11236204" y="13354425"/>
              <a:ext cx="2521589" cy="923330"/>
            </a:xfrm>
            <a:prstGeom prst="rect">
              <a:avLst/>
            </a:prstGeom>
            <a:noFill/>
          </p:spPr>
          <p:txBody>
            <a:bodyPr wrap="none" lIns="91440" tIns="45720" rIns="91440" bIns="45720">
              <a:prstTxWarp prst="textArchUp">
                <a:avLst/>
              </a:prstTxWarp>
              <a:spAutoFit/>
            </a:bodyPr>
            <a:lstStyle/>
            <a:p>
              <a:pPr algn="ctr"/>
              <a:r>
                <a:rPr lang="pt-BR" sz="5400" b="1" dirty="0">
                  <a:ln w="10160">
                    <a:solidFill>
                      <a:schemeClr val="tx1"/>
                    </a:solidFill>
                    <a:prstDash val="solid"/>
                  </a:ln>
                  <a:effectLst>
                    <a:outerShdw blurRad="38100" dist="22860" dir="5400000" algn="tl" rotWithShape="0">
                      <a:srgbClr val="000000">
                        <a:alpha val="30000"/>
                      </a:srgbClr>
                    </a:outerShdw>
                  </a:effectLst>
                </a:rPr>
                <a:t>DATA</a:t>
              </a:r>
              <a:endParaRPr lang="pt-BR" sz="5400" b="1" cap="none" spc="0" dirty="0">
                <a:ln w="10160">
                  <a:solidFill>
                    <a:schemeClr val="tx1"/>
                  </a:solidFill>
                  <a:prstDash val="solid"/>
                </a:ln>
                <a:effectLst>
                  <a:outerShdw blurRad="38100" dist="22860" dir="5400000" algn="tl" rotWithShape="0">
                    <a:srgbClr val="000000">
                      <a:alpha val="30000"/>
                    </a:srgbClr>
                  </a:outerShdw>
                </a:effectLst>
              </a:endParaRPr>
            </a:p>
          </p:txBody>
        </p:sp>
        <p:sp>
          <p:nvSpPr>
            <p:cNvPr id="16" name="Seta para a Direita 34"/>
            <p:cNvSpPr/>
            <p:nvPr/>
          </p:nvSpPr>
          <p:spPr>
            <a:xfrm rot="8279988">
              <a:off x="11902770" y="13131133"/>
              <a:ext cx="686828" cy="1665234"/>
            </a:xfrm>
            <a:prstGeom prst="rightArrow">
              <a:avLst>
                <a:gd name="adj1" fmla="val 66150"/>
                <a:gd name="adj2" fmla="val 6212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rot="7991892">
              <a:off x="10348034" y="16647746"/>
              <a:ext cx="3751155" cy="1292492"/>
            </a:xfrm>
            <a:prstGeom prst="rect">
              <a:avLst/>
            </a:prstGeom>
            <a:noFill/>
          </p:spPr>
          <p:txBody>
            <a:bodyPr wrap="none" lIns="91440" tIns="45720" rIns="91440" bIns="45720">
              <a:prstTxWarp prst="textArchUp">
                <a:avLst/>
              </a:prstTxWarp>
              <a:spAutoFit/>
            </a:bodyPr>
            <a:lstStyle/>
            <a:p>
              <a:pPr algn="ctr"/>
              <a:r>
                <a:rPr lang="pt-BR" sz="5400" b="1" cap="none" spc="0" dirty="0">
                  <a:ln w="10160">
                    <a:solidFill>
                      <a:schemeClr val="tx1"/>
                    </a:solidFill>
                    <a:prstDash val="solid"/>
                  </a:ln>
                  <a:effectLst>
                    <a:outerShdw blurRad="38100" dist="22860" dir="5400000" algn="tl" rotWithShape="0">
                      <a:srgbClr val="000000">
                        <a:alpha val="30000"/>
                      </a:srgbClr>
                    </a:outerShdw>
                  </a:effectLst>
                </a:rPr>
                <a:t>EDUCATION</a:t>
              </a:r>
            </a:p>
          </p:txBody>
        </p:sp>
        <p:sp>
          <p:nvSpPr>
            <p:cNvPr id="18" name="Seta para a Direita 19"/>
            <p:cNvSpPr/>
            <p:nvPr/>
          </p:nvSpPr>
          <p:spPr>
            <a:xfrm rot="2424702">
              <a:off x="8529585" y="13129836"/>
              <a:ext cx="666010" cy="1665234"/>
            </a:xfrm>
            <a:prstGeom prst="rightArrow">
              <a:avLst>
                <a:gd name="adj1" fmla="val 66150"/>
                <a:gd name="adj2" fmla="val 6216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Direita 32"/>
            <p:cNvSpPr/>
            <p:nvPr/>
          </p:nvSpPr>
          <p:spPr>
            <a:xfrm rot="19079988">
              <a:off x="8375747" y="16414397"/>
              <a:ext cx="732815" cy="1665234"/>
            </a:xfrm>
            <a:prstGeom prst="rightArrow">
              <a:avLst>
                <a:gd name="adj1" fmla="val 66150"/>
                <a:gd name="adj2" fmla="val 5705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 name="Picture 2" descr="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23613">
              <a:off x="8823377" y="13878729"/>
              <a:ext cx="3467672" cy="3467672"/>
            </a:xfrm>
            <a:prstGeom prst="rect">
              <a:avLst/>
            </a:prstGeom>
            <a:noFill/>
            <a:extLst>
              <a:ext uri="{909E8E84-426E-40DD-AFC4-6F175D3DCCD1}">
                <a14:hiddenFill xmlns:a14="http://schemas.microsoft.com/office/drawing/2010/main">
                  <a:solidFill>
                    <a:srgbClr val="FFFFFF"/>
                  </a:solidFill>
                </a14:hiddenFill>
              </a:ext>
            </a:extLst>
          </p:spPr>
        </p:pic>
        <p:sp>
          <p:nvSpPr>
            <p:cNvPr id="21" name="Retângulo 20"/>
            <p:cNvSpPr/>
            <p:nvPr/>
          </p:nvSpPr>
          <p:spPr>
            <a:xfrm rot="13581278">
              <a:off x="6852595" y="16540738"/>
              <a:ext cx="3840465" cy="1345097"/>
            </a:xfrm>
            <a:prstGeom prst="rect">
              <a:avLst/>
            </a:prstGeom>
            <a:noFill/>
          </p:spPr>
          <p:txBody>
            <a:bodyPr wrap="none" lIns="91440" tIns="45720" rIns="91440" bIns="45720">
              <a:prstTxWarp prst="textArchUp">
                <a:avLst/>
              </a:prstTxWarp>
              <a:spAutoFit/>
            </a:bodyPr>
            <a:lstStyle/>
            <a:p>
              <a:pPr algn="ctr"/>
              <a:r>
                <a:rPr lang="pt-BR" sz="5400" b="1" dirty="0">
                  <a:ln w="10160">
                    <a:solidFill>
                      <a:schemeClr val="tx1"/>
                    </a:solidFill>
                    <a:prstDash val="solid"/>
                  </a:ln>
                  <a:effectLst>
                    <a:outerShdw blurRad="38100" dist="22860" dir="5400000" algn="tl" rotWithShape="0">
                      <a:srgbClr val="000000">
                        <a:alpha val="30000"/>
                      </a:srgbClr>
                    </a:outerShdw>
                  </a:effectLst>
                </a:rPr>
                <a:t>STANDARDS</a:t>
              </a:r>
              <a:endParaRPr lang="pt-BR" sz="5400" b="1" cap="none" spc="0" dirty="0">
                <a:ln w="10160">
                  <a:solidFill>
                    <a:schemeClr val="tx1"/>
                  </a:solidFill>
                  <a:prstDash val="solid"/>
                </a:ln>
                <a:effectLst>
                  <a:outerShdw blurRad="38100" dist="22860" dir="5400000" algn="tl" rotWithShape="0">
                    <a:srgbClr val="000000">
                      <a:alpha val="30000"/>
                    </a:srgbClr>
                  </a:outerShdw>
                </a:effectLst>
              </a:endParaRPr>
            </a:p>
          </p:txBody>
        </p:sp>
        <p:sp>
          <p:nvSpPr>
            <p:cNvPr id="22" name="Retângulo 21"/>
            <p:cNvSpPr/>
            <p:nvPr/>
          </p:nvSpPr>
          <p:spPr>
            <a:xfrm>
              <a:off x="9324037" y="15627168"/>
              <a:ext cx="2521589" cy="796411"/>
            </a:xfrm>
            <a:prstGeom prst="rect">
              <a:avLst/>
            </a:prstGeom>
            <a:noFill/>
          </p:spPr>
          <p:txBody>
            <a:bodyPr wrap="none" lIns="91440" tIns="45720" rIns="91440" bIns="45720">
              <a:prstTxWarp prst="textArchUp">
                <a:avLst/>
              </a:prstTxWarp>
              <a:spAutoFit/>
            </a:bodyPr>
            <a:lstStyle/>
            <a:p>
              <a:pPr algn="ctr"/>
              <a:r>
                <a:rPr lang="pt-BR" sz="4000" b="1" dirty="0">
                  <a:ln w="10160">
                    <a:solidFill>
                      <a:schemeClr val="tx1"/>
                    </a:solidFill>
                    <a:prstDash val="solid"/>
                  </a:ln>
                  <a:effectLst>
                    <a:outerShdw blurRad="38100" dist="22860" dir="5400000" algn="tl" rotWithShape="0">
                      <a:srgbClr val="000000">
                        <a:alpha val="30000"/>
                      </a:srgbClr>
                    </a:outerShdw>
                  </a:effectLst>
                </a:rPr>
                <a:t>OPEN</a:t>
              </a:r>
              <a:endParaRPr lang="pt-BR" sz="4000" b="1" cap="none" spc="0" dirty="0">
                <a:ln w="10160">
                  <a:solidFill>
                    <a:schemeClr val="tx1"/>
                  </a:solidFill>
                  <a:prstDash val="solid"/>
                </a:ln>
                <a:effectLst>
                  <a:outerShdw blurRad="38100" dist="22860" dir="5400000" algn="tl" rotWithShape="0">
                    <a:srgbClr val="000000">
                      <a:alpha val="30000"/>
                    </a:srgbClr>
                  </a:outerShdw>
                </a:effectLst>
              </a:endParaRPr>
            </a:p>
          </p:txBody>
        </p:sp>
      </p:grpSp>
      <p:pic>
        <p:nvPicPr>
          <p:cNvPr id="2" name="Imagem 1"/>
          <p:cNvPicPr>
            <a:picLocks noChangeAspect="1"/>
          </p:cNvPicPr>
          <p:nvPr/>
        </p:nvPicPr>
        <p:blipFill>
          <a:blip r:embed="rId6"/>
          <a:stretch>
            <a:fillRect/>
          </a:stretch>
        </p:blipFill>
        <p:spPr>
          <a:xfrm>
            <a:off x="5913686" y="3212485"/>
            <a:ext cx="2862982" cy="286298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p:cNvSpPr txBox="1">
            <a:spLocks noChangeArrowheads="1"/>
          </p:cNvSpPr>
          <p:nvPr/>
        </p:nvSpPr>
        <p:spPr bwMode="auto">
          <a:xfrm>
            <a:off x="683568" y="158030"/>
            <a:ext cx="7700962" cy="4783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marL="344488" indent="-334963"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5pPr>
            <a:lvl6pPr marL="25146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6pPr>
            <a:lvl7pPr marL="29718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7pPr>
            <a:lvl8pPr marL="34290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8pPr>
            <a:lvl9pPr marL="38862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9pPr>
          </a:lstStyle>
          <a:p>
            <a:pPr eaLnBrk="1" hangingPunct="1">
              <a:lnSpc>
                <a:spcPct val="100000"/>
              </a:lnSpc>
              <a:buClrTx/>
              <a:buFontTx/>
              <a:buNone/>
            </a:pPr>
            <a:r>
              <a:rPr lang="pt-BR" altLang="en-US" sz="2800" b="1" dirty="0" err="1">
                <a:solidFill>
                  <a:srgbClr val="2A05B3"/>
                </a:solidFill>
                <a:latin typeface="Calibri" panose="020F0502020204030204" pitchFamily="34" charset="0"/>
              </a:rPr>
              <a:t>Geo</a:t>
            </a:r>
            <a:r>
              <a:rPr lang="pt-BR" altLang="en-US" sz="2800" b="1" dirty="0">
                <a:solidFill>
                  <a:srgbClr val="2A05B3"/>
                </a:solidFill>
                <a:latin typeface="Calibri" panose="020F0502020204030204" pitchFamily="34" charset="0"/>
              </a:rPr>
              <a:t> for </a:t>
            </a:r>
            <a:r>
              <a:rPr lang="pt-BR" altLang="en-US" sz="2800" b="1" dirty="0" err="1">
                <a:solidFill>
                  <a:srgbClr val="2A05B3"/>
                </a:solidFill>
                <a:latin typeface="Calibri" panose="020F0502020204030204" pitchFamily="34" charset="0"/>
              </a:rPr>
              <a:t>all</a:t>
            </a:r>
            <a:r>
              <a:rPr lang="pt-BR" altLang="en-US" sz="2800" b="1" dirty="0">
                <a:solidFill>
                  <a:srgbClr val="2A05B3"/>
                </a:solidFill>
                <a:latin typeface="Calibri" panose="020F0502020204030204" pitchFamily="34" charset="0"/>
              </a:rPr>
              <a:t> </a:t>
            </a:r>
            <a:r>
              <a:rPr lang="pt-BR" altLang="en-US" sz="2800" b="1" dirty="0" err="1">
                <a:solidFill>
                  <a:srgbClr val="2A05B3"/>
                </a:solidFill>
                <a:latin typeface="Calibri" panose="020F0502020204030204" pitchFamily="34" charset="0"/>
              </a:rPr>
              <a:t>Cartographic</a:t>
            </a:r>
            <a:r>
              <a:rPr lang="pt-BR" altLang="en-US" sz="2800" b="1" dirty="0">
                <a:solidFill>
                  <a:srgbClr val="2A05B3"/>
                </a:solidFill>
                <a:latin typeface="Calibri" panose="020F0502020204030204" pitchFamily="34" charset="0"/>
              </a:rPr>
              <a:t> </a:t>
            </a:r>
            <a:r>
              <a:rPr lang="pt-BR" altLang="en-US" sz="2800" b="1" dirty="0" err="1">
                <a:solidFill>
                  <a:srgbClr val="2A05B3"/>
                </a:solidFill>
                <a:latin typeface="Calibri" panose="020F0502020204030204" pitchFamily="34" charset="0"/>
              </a:rPr>
              <a:t>Challenge</a:t>
            </a:r>
            <a:r>
              <a:rPr lang="pt-BR" altLang="en-US" sz="2800" b="1" dirty="0">
                <a:solidFill>
                  <a:srgbClr val="2A05B3"/>
                </a:solidFill>
                <a:latin typeface="Calibri" panose="020F0502020204030204" pitchFamily="34" charset="0"/>
              </a:rPr>
              <a:t> - UFPR</a:t>
            </a:r>
            <a:endParaRPr lang="en-GB" altLang="en-US" sz="2800" b="1" dirty="0">
              <a:solidFill>
                <a:srgbClr val="2A05B3"/>
              </a:solidFill>
              <a:latin typeface="Calibri" panose="020F0502020204030204" pitchFamily="34" charset="0"/>
            </a:endParaRPr>
          </a:p>
          <a:p>
            <a:pPr eaLnBrk="1" hangingPunct="1">
              <a:lnSpc>
                <a:spcPct val="100000"/>
              </a:lnSpc>
              <a:buClrTx/>
              <a:buFontTx/>
              <a:buNone/>
            </a:pPr>
            <a:endParaRPr lang="pt-BR" altLang="pt-BR" sz="2000" b="1" dirty="0">
              <a:solidFill>
                <a:srgbClr val="2A05B3"/>
              </a:solidFill>
              <a:latin typeface="Calibri" panose="020F0502020204030204" pitchFamily="34" charset="0"/>
            </a:endParaRPr>
          </a:p>
          <a:p>
            <a:pPr marL="0" indent="0" eaLnBrk="1" hangingPunct="1">
              <a:lnSpc>
                <a:spcPct val="100000"/>
              </a:lnSpc>
              <a:buClrTx/>
              <a:buFontTx/>
              <a:buNone/>
              <a:tabLst>
                <a:tab pos="82550"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pPr>
            <a:r>
              <a:rPr lang="en-US" altLang="pt-BR" sz="2000" dirty="0">
                <a:solidFill>
                  <a:srgbClr val="2A05B3"/>
                </a:solidFill>
                <a:latin typeface="Calibri" panose="020F0502020204030204" pitchFamily="34" charset="0"/>
              </a:rPr>
              <a:t>Undergraduate students proposed their maps that where made available in a blog: “</a:t>
            </a:r>
            <a:r>
              <a:rPr lang="en-US" altLang="pt-BR" sz="2000" dirty="0" err="1">
                <a:solidFill>
                  <a:srgbClr val="2A05B3"/>
                </a:solidFill>
                <a:latin typeface="Calibri" panose="020F0502020204030204" pitchFamily="34" charset="0"/>
              </a:rPr>
              <a:t>Mapas</a:t>
            </a:r>
            <a:r>
              <a:rPr lang="en-US" altLang="pt-BR" sz="2000" dirty="0">
                <a:solidFill>
                  <a:srgbClr val="2A05B3"/>
                </a:solidFill>
                <a:latin typeface="Calibri" panose="020F0502020204030204" pitchFamily="34" charset="0"/>
              </a:rPr>
              <a:t> para </a:t>
            </a:r>
            <a:r>
              <a:rPr lang="en-US" altLang="pt-BR" sz="2000" dirty="0" err="1">
                <a:solidFill>
                  <a:srgbClr val="2A05B3"/>
                </a:solidFill>
                <a:latin typeface="Calibri" panose="020F0502020204030204" pitchFamily="34" charset="0"/>
              </a:rPr>
              <a:t>mudar</a:t>
            </a:r>
            <a:r>
              <a:rPr lang="en-US" altLang="pt-BR" sz="2000" dirty="0">
                <a:solidFill>
                  <a:srgbClr val="2A05B3"/>
                </a:solidFill>
                <a:latin typeface="Calibri" panose="020F0502020204030204" pitchFamily="34" charset="0"/>
              </a:rPr>
              <a:t> o </a:t>
            </a:r>
            <a:r>
              <a:rPr lang="en-US" altLang="pt-BR" sz="2000" dirty="0" err="1">
                <a:solidFill>
                  <a:srgbClr val="2A05B3"/>
                </a:solidFill>
                <a:latin typeface="Calibri" panose="020F0502020204030204" pitchFamily="34" charset="0"/>
              </a:rPr>
              <a:t>mundo</a:t>
            </a:r>
            <a:r>
              <a:rPr lang="en-US" altLang="pt-BR" sz="2000" dirty="0">
                <a:solidFill>
                  <a:srgbClr val="2A05B3"/>
                </a:solidFill>
                <a:latin typeface="Calibri" panose="020F0502020204030204" pitchFamily="34" charset="0"/>
              </a:rPr>
              <a:t>”</a:t>
            </a:r>
            <a:endParaRPr lang="en-US" altLang="pt-BR" sz="2000" dirty="0">
              <a:solidFill>
                <a:srgbClr val="330033"/>
              </a:solidFill>
              <a:latin typeface="Calibri" panose="020F0502020204030204" pitchFamily="34" charset="0"/>
            </a:endParaRPr>
          </a:p>
        </p:txBody>
      </p:sp>
      <p:pic>
        <p:nvPicPr>
          <p:cNvPr id="7" name="Imagem 6"/>
          <p:cNvPicPr>
            <a:picLocks noChangeAspect="1"/>
          </p:cNvPicPr>
          <p:nvPr/>
        </p:nvPicPr>
        <p:blipFill>
          <a:blip r:embed="rId2"/>
          <a:stretch>
            <a:fillRect/>
          </a:stretch>
        </p:blipFill>
        <p:spPr>
          <a:xfrm>
            <a:off x="755576" y="1988840"/>
            <a:ext cx="7740352" cy="2742229"/>
          </a:xfrm>
          <a:prstGeom prst="rect">
            <a:avLst/>
          </a:prstGeom>
        </p:spPr>
      </p:pic>
    </p:spTree>
    <p:extLst>
      <p:ext uri="{BB962C8B-B14F-4D97-AF65-F5344CB8AC3E}">
        <p14:creationId xmlns:p14="http://schemas.microsoft.com/office/powerpoint/2010/main" val="953230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54300" y="1556792"/>
            <a:ext cx="2808312" cy="2606999"/>
          </a:xfrm>
          <a:prstGeom prst="rect">
            <a:avLst/>
          </a:prstGeom>
        </p:spPr>
      </p:pic>
      <p:pic>
        <p:nvPicPr>
          <p:cNvPr id="3" name="Imagem 2"/>
          <p:cNvPicPr>
            <a:picLocks noChangeAspect="1"/>
          </p:cNvPicPr>
          <p:nvPr/>
        </p:nvPicPr>
        <p:blipFill>
          <a:blip r:embed="rId3"/>
          <a:stretch>
            <a:fillRect/>
          </a:stretch>
        </p:blipFill>
        <p:spPr>
          <a:xfrm>
            <a:off x="3127743" y="1552800"/>
            <a:ext cx="2812612" cy="2610991"/>
          </a:xfrm>
          <a:prstGeom prst="rect">
            <a:avLst/>
          </a:prstGeom>
        </p:spPr>
      </p:pic>
      <p:pic>
        <p:nvPicPr>
          <p:cNvPr id="4" name="Imagem 3"/>
          <p:cNvPicPr>
            <a:picLocks noChangeAspect="1"/>
          </p:cNvPicPr>
          <p:nvPr/>
        </p:nvPicPr>
        <p:blipFill>
          <a:blip r:embed="rId4"/>
          <a:stretch>
            <a:fillRect/>
          </a:stretch>
        </p:blipFill>
        <p:spPr>
          <a:xfrm>
            <a:off x="1761541" y="4068604"/>
            <a:ext cx="2795109" cy="2594743"/>
          </a:xfrm>
          <a:prstGeom prst="rect">
            <a:avLst/>
          </a:prstGeom>
        </p:spPr>
      </p:pic>
      <p:pic>
        <p:nvPicPr>
          <p:cNvPr id="5" name="Imagem 4"/>
          <p:cNvPicPr>
            <a:picLocks noChangeAspect="1"/>
          </p:cNvPicPr>
          <p:nvPr/>
        </p:nvPicPr>
        <p:blipFill>
          <a:blip r:embed="rId5"/>
          <a:stretch>
            <a:fillRect/>
          </a:stretch>
        </p:blipFill>
        <p:spPr>
          <a:xfrm>
            <a:off x="6207605" y="1650145"/>
            <a:ext cx="1882830" cy="2416299"/>
          </a:xfrm>
          <a:prstGeom prst="rect">
            <a:avLst/>
          </a:prstGeom>
        </p:spPr>
      </p:pic>
      <p:pic>
        <p:nvPicPr>
          <p:cNvPr id="6" name="Imagem 5"/>
          <p:cNvPicPr>
            <a:picLocks noChangeAspect="1"/>
          </p:cNvPicPr>
          <p:nvPr/>
        </p:nvPicPr>
        <p:blipFill>
          <a:blip r:embed="rId6"/>
          <a:stretch>
            <a:fillRect/>
          </a:stretch>
        </p:blipFill>
        <p:spPr>
          <a:xfrm>
            <a:off x="7342677" y="3573016"/>
            <a:ext cx="894805" cy="719911"/>
          </a:xfrm>
          <a:prstGeom prst="rect">
            <a:avLst/>
          </a:prstGeom>
        </p:spPr>
      </p:pic>
      <p:sp>
        <p:nvSpPr>
          <p:cNvPr id="8" name="Text Box 1"/>
          <p:cNvSpPr txBox="1">
            <a:spLocks noChangeArrowheads="1"/>
          </p:cNvSpPr>
          <p:nvPr/>
        </p:nvSpPr>
        <p:spPr bwMode="auto">
          <a:xfrm>
            <a:off x="683568" y="158030"/>
            <a:ext cx="8136904" cy="4783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marL="344488" indent="-334963"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5pPr>
            <a:lvl6pPr marL="25146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6pPr>
            <a:lvl7pPr marL="29718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7pPr>
            <a:lvl8pPr marL="34290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8pPr>
            <a:lvl9pPr marL="38862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9pPr>
          </a:lstStyle>
          <a:p>
            <a:pPr eaLnBrk="1" hangingPunct="1">
              <a:lnSpc>
                <a:spcPct val="100000"/>
              </a:lnSpc>
              <a:buClrTx/>
              <a:buFontTx/>
              <a:buNone/>
            </a:pPr>
            <a:r>
              <a:rPr lang="pt-BR" altLang="en-US" sz="2800" b="1" dirty="0" err="1">
                <a:solidFill>
                  <a:srgbClr val="2A05B3"/>
                </a:solidFill>
                <a:latin typeface="Calibri" panose="020F0502020204030204" pitchFamily="34" charset="0"/>
              </a:rPr>
              <a:t>Geo</a:t>
            </a:r>
            <a:r>
              <a:rPr lang="pt-BR" altLang="en-US" sz="2800" b="1" dirty="0">
                <a:solidFill>
                  <a:srgbClr val="2A05B3"/>
                </a:solidFill>
                <a:latin typeface="Calibri" panose="020F0502020204030204" pitchFamily="34" charset="0"/>
              </a:rPr>
              <a:t> for </a:t>
            </a:r>
            <a:r>
              <a:rPr lang="pt-BR" altLang="en-US" sz="2800" b="1" dirty="0" err="1">
                <a:solidFill>
                  <a:srgbClr val="2A05B3"/>
                </a:solidFill>
                <a:latin typeface="Calibri" panose="020F0502020204030204" pitchFamily="34" charset="0"/>
              </a:rPr>
              <a:t>all</a:t>
            </a:r>
            <a:r>
              <a:rPr lang="pt-BR" altLang="en-US" sz="2800" b="1" dirty="0">
                <a:solidFill>
                  <a:srgbClr val="2A05B3"/>
                </a:solidFill>
                <a:latin typeface="Calibri" panose="020F0502020204030204" pitchFamily="34" charset="0"/>
              </a:rPr>
              <a:t> </a:t>
            </a:r>
            <a:r>
              <a:rPr lang="pt-BR" altLang="en-US" sz="2800" b="1" dirty="0" err="1">
                <a:solidFill>
                  <a:srgbClr val="2A05B3"/>
                </a:solidFill>
                <a:latin typeface="Calibri" panose="020F0502020204030204" pitchFamily="34" charset="0"/>
              </a:rPr>
              <a:t>Cartographic</a:t>
            </a:r>
            <a:r>
              <a:rPr lang="pt-BR" altLang="en-US" sz="2800" b="1" dirty="0">
                <a:solidFill>
                  <a:srgbClr val="2A05B3"/>
                </a:solidFill>
                <a:latin typeface="Calibri" panose="020F0502020204030204" pitchFamily="34" charset="0"/>
              </a:rPr>
              <a:t> </a:t>
            </a:r>
            <a:r>
              <a:rPr lang="pt-BR" altLang="en-US" sz="2800" b="1" dirty="0" err="1">
                <a:solidFill>
                  <a:srgbClr val="2A05B3"/>
                </a:solidFill>
                <a:latin typeface="Calibri" panose="020F0502020204030204" pitchFamily="34" charset="0"/>
              </a:rPr>
              <a:t>Challenge</a:t>
            </a:r>
            <a:r>
              <a:rPr lang="pt-BR" altLang="en-US" sz="2800" b="1" dirty="0">
                <a:solidFill>
                  <a:srgbClr val="2A05B3"/>
                </a:solidFill>
                <a:latin typeface="Calibri" panose="020F0502020204030204" pitchFamily="34" charset="0"/>
              </a:rPr>
              <a:t> - UFPR</a:t>
            </a:r>
            <a:endParaRPr lang="en-GB" altLang="en-US" sz="2800" b="1" dirty="0">
              <a:solidFill>
                <a:srgbClr val="2A05B3"/>
              </a:solidFill>
              <a:latin typeface="Calibri" panose="020F0502020204030204" pitchFamily="34" charset="0"/>
            </a:endParaRPr>
          </a:p>
          <a:p>
            <a:pPr eaLnBrk="1" hangingPunct="1">
              <a:lnSpc>
                <a:spcPct val="100000"/>
              </a:lnSpc>
              <a:buClrTx/>
              <a:buFontTx/>
              <a:buNone/>
            </a:pPr>
            <a:endParaRPr lang="pt-BR" altLang="pt-BR" sz="2000" b="1" dirty="0">
              <a:solidFill>
                <a:srgbClr val="2A05B3"/>
              </a:solidFill>
              <a:latin typeface="Calibri" panose="020F0502020204030204" pitchFamily="34" charset="0"/>
            </a:endParaRPr>
          </a:p>
          <a:p>
            <a:pPr marL="0" indent="0" eaLnBrk="1" hangingPunct="1">
              <a:lnSpc>
                <a:spcPct val="100000"/>
              </a:lnSpc>
              <a:buClrTx/>
              <a:buFontTx/>
              <a:buNone/>
              <a:tabLst>
                <a:tab pos="82550"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pPr>
            <a:r>
              <a:rPr lang="en-US" altLang="pt-BR" sz="2000" dirty="0">
                <a:solidFill>
                  <a:srgbClr val="2A05B3"/>
                </a:solidFill>
                <a:latin typeface="Calibri" panose="020F0502020204030204" pitchFamily="34" charset="0"/>
              </a:rPr>
              <a:t>The winner project: Mapping Inequalities in Curitiba using </a:t>
            </a:r>
            <a:r>
              <a:rPr lang="en-US" altLang="pt-BR" sz="2000" dirty="0" err="1">
                <a:solidFill>
                  <a:srgbClr val="2A05B3"/>
                </a:solidFill>
                <a:latin typeface="Calibri" panose="020F0502020204030204" pitchFamily="34" charset="0"/>
              </a:rPr>
              <a:t>QGIS</a:t>
            </a:r>
            <a:r>
              <a:rPr lang="en-US" altLang="pt-BR" sz="2000" dirty="0">
                <a:solidFill>
                  <a:srgbClr val="2A05B3"/>
                </a:solidFill>
                <a:latin typeface="Calibri" panose="020F0502020204030204" pitchFamily="34" charset="0"/>
              </a:rPr>
              <a:t> and Open Data</a:t>
            </a:r>
            <a:endParaRPr lang="en-US" altLang="pt-BR" sz="2000" dirty="0">
              <a:solidFill>
                <a:srgbClr val="330033"/>
              </a:solidFill>
              <a:latin typeface="Calibri" panose="020F0502020204030204" pitchFamily="34" charset="0"/>
            </a:endParaRPr>
          </a:p>
        </p:txBody>
      </p:sp>
    </p:spTree>
    <p:extLst>
      <p:ext uri="{BB962C8B-B14F-4D97-AF65-F5344CB8AC3E}">
        <p14:creationId xmlns:p14="http://schemas.microsoft.com/office/powerpoint/2010/main" val="3534291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3"/>
          <p:cNvSpPr txBox="1">
            <a:spLocks noChangeArrowheads="1"/>
          </p:cNvSpPr>
          <p:nvPr/>
        </p:nvSpPr>
        <p:spPr bwMode="auto">
          <a:xfrm>
            <a:off x="105557" y="1844824"/>
            <a:ext cx="8856983" cy="1615827"/>
          </a:xfrm>
          <a:prstGeom prst="rect">
            <a:avLst/>
          </a:prstGeom>
          <a:noFill/>
          <a:ln w="9525" algn="ctr">
            <a:noFill/>
            <a:miter lim="800000"/>
            <a:headEnd/>
            <a:tailEnd/>
          </a:ln>
        </p:spPr>
        <p:txBody>
          <a:bodyPr wrap="square">
            <a:spAutoFit/>
          </a:bodyPr>
          <a:lstStyle/>
          <a:p>
            <a:pPr>
              <a:lnSpc>
                <a:spcPct val="150000"/>
              </a:lnSpc>
              <a:spcBef>
                <a:spcPct val="50000"/>
              </a:spcBef>
            </a:pPr>
            <a:r>
              <a:rPr lang="en-US" dirty="0" err="1">
                <a:solidFill>
                  <a:srgbClr val="000080"/>
                </a:solidFill>
                <a:latin typeface="Calibri" pitchFamily="34" charset="0"/>
                <a:cs typeface="Arial" charset="0"/>
              </a:rPr>
              <a:t>Mapathons</a:t>
            </a:r>
            <a:endParaRPr lang="en-US" dirty="0">
              <a:solidFill>
                <a:srgbClr val="000080"/>
              </a:solidFill>
              <a:latin typeface="Calibri" pitchFamily="34" charset="0"/>
              <a:cs typeface="Arial" charset="0"/>
            </a:endParaRPr>
          </a:p>
          <a:p>
            <a:pPr marL="342900" indent="-342900">
              <a:lnSpc>
                <a:spcPct val="150000"/>
              </a:lnSpc>
              <a:spcBef>
                <a:spcPct val="50000"/>
              </a:spcBef>
              <a:buFont typeface="+mj-lt"/>
              <a:buAutoNum type="arabicPeriod"/>
            </a:pPr>
            <a:endParaRPr lang="en-US" dirty="0">
              <a:solidFill>
                <a:srgbClr val="000080"/>
              </a:solidFill>
              <a:latin typeface="Calibri" pitchFamily="34" charset="0"/>
              <a:cs typeface="Arial" charset="0"/>
            </a:endParaRPr>
          </a:p>
          <a:p>
            <a:pPr marL="342900" indent="-342900">
              <a:lnSpc>
                <a:spcPct val="150000"/>
              </a:lnSpc>
              <a:spcBef>
                <a:spcPct val="50000"/>
              </a:spcBef>
              <a:buFont typeface="+mj-lt"/>
              <a:buAutoNum type="arabicPeriod"/>
            </a:pPr>
            <a:endParaRPr lang="en-US" dirty="0">
              <a:solidFill>
                <a:srgbClr val="000080"/>
              </a:solidFill>
              <a:latin typeface="Calibri" pitchFamily="34" charset="0"/>
              <a:cs typeface="Arial" charset="0"/>
            </a:endParaRPr>
          </a:p>
        </p:txBody>
      </p:sp>
      <p:pic>
        <p:nvPicPr>
          <p:cNvPr id="4" name="Picture 16" descr="IMG-20151130-WA0000"/>
          <p:cNvPicPr>
            <a:picLocks noChangeAspect="1" noChangeArrowheads="1"/>
          </p:cNvPicPr>
          <p:nvPr/>
        </p:nvPicPr>
        <p:blipFill rotWithShape="1">
          <a:blip r:embed="rId2">
            <a:extLst>
              <a:ext uri="{28A0092B-C50C-407E-A947-70E740481C1C}">
                <a14:useLocalDpi xmlns:a14="http://schemas.microsoft.com/office/drawing/2010/main" val="0"/>
              </a:ext>
            </a:extLst>
          </a:blip>
          <a:srcRect t="19039"/>
          <a:stretch/>
        </p:blipFill>
        <p:spPr bwMode="auto">
          <a:xfrm>
            <a:off x="2915816" y="1849194"/>
            <a:ext cx="4824536" cy="2200364"/>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3"/>
          <p:cNvSpPr txBox="1">
            <a:spLocks noChangeArrowheads="1"/>
          </p:cNvSpPr>
          <p:nvPr/>
        </p:nvSpPr>
        <p:spPr bwMode="auto">
          <a:xfrm>
            <a:off x="287017" y="5820048"/>
            <a:ext cx="8856983" cy="1615827"/>
          </a:xfrm>
          <a:prstGeom prst="rect">
            <a:avLst/>
          </a:prstGeom>
          <a:noFill/>
          <a:ln w="9525" algn="ctr">
            <a:noFill/>
            <a:miter lim="800000"/>
            <a:headEnd/>
            <a:tailEnd/>
          </a:ln>
        </p:spPr>
        <p:txBody>
          <a:bodyPr wrap="square">
            <a:spAutoFit/>
          </a:bodyPr>
          <a:lstStyle/>
          <a:p>
            <a:pPr>
              <a:lnSpc>
                <a:spcPct val="150000"/>
              </a:lnSpc>
              <a:spcBef>
                <a:spcPct val="50000"/>
              </a:spcBef>
            </a:pPr>
            <a:r>
              <a:rPr lang="en-US" dirty="0">
                <a:solidFill>
                  <a:srgbClr val="000080"/>
                </a:solidFill>
                <a:latin typeface="Calibri" pitchFamily="34" charset="0"/>
                <a:cs typeface="Arial" charset="0"/>
              </a:rPr>
              <a:t>... BUT... and the local Knowledge?</a:t>
            </a:r>
          </a:p>
          <a:p>
            <a:pPr marL="342900" indent="-342900">
              <a:lnSpc>
                <a:spcPct val="150000"/>
              </a:lnSpc>
              <a:spcBef>
                <a:spcPct val="50000"/>
              </a:spcBef>
              <a:buFont typeface="+mj-lt"/>
              <a:buAutoNum type="arabicPeriod"/>
            </a:pPr>
            <a:endParaRPr lang="en-US" dirty="0">
              <a:solidFill>
                <a:srgbClr val="000080"/>
              </a:solidFill>
              <a:latin typeface="Calibri" pitchFamily="34" charset="0"/>
              <a:cs typeface="Arial" charset="0"/>
            </a:endParaRPr>
          </a:p>
          <a:p>
            <a:pPr marL="342900" indent="-342900">
              <a:lnSpc>
                <a:spcPct val="150000"/>
              </a:lnSpc>
              <a:spcBef>
                <a:spcPct val="50000"/>
              </a:spcBef>
              <a:buFont typeface="+mj-lt"/>
              <a:buAutoNum type="arabicPeriod"/>
            </a:pPr>
            <a:endParaRPr lang="en-US" dirty="0">
              <a:solidFill>
                <a:srgbClr val="000080"/>
              </a:solidFill>
              <a:latin typeface="Calibri" pitchFamily="34" charset="0"/>
              <a:cs typeface="Arial" charset="0"/>
            </a:endParaRPr>
          </a:p>
        </p:txBody>
      </p:sp>
      <p:sp>
        <p:nvSpPr>
          <p:cNvPr id="6" name="Text Box 1"/>
          <p:cNvSpPr txBox="1">
            <a:spLocks noChangeArrowheads="1"/>
          </p:cNvSpPr>
          <p:nvPr/>
        </p:nvSpPr>
        <p:spPr bwMode="auto">
          <a:xfrm>
            <a:off x="683568" y="158030"/>
            <a:ext cx="7700962" cy="4783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marL="344488" indent="-334963"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5pPr>
            <a:lvl6pPr marL="25146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6pPr>
            <a:lvl7pPr marL="29718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7pPr>
            <a:lvl8pPr marL="34290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8pPr>
            <a:lvl9pPr marL="38862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9pPr>
          </a:lstStyle>
          <a:p>
            <a:pPr eaLnBrk="1" hangingPunct="1">
              <a:lnSpc>
                <a:spcPct val="100000"/>
              </a:lnSpc>
              <a:buClrTx/>
              <a:buFontTx/>
              <a:buNone/>
            </a:pPr>
            <a:r>
              <a:rPr lang="en-US" altLang="en-US" sz="2800" b="1" dirty="0">
                <a:solidFill>
                  <a:srgbClr val="2A05B3"/>
                </a:solidFill>
                <a:latin typeface="Calibri" panose="020F0502020204030204" pitchFamily="34" charset="0"/>
              </a:rPr>
              <a:t>Geo for all Cartographic Challenge - </a:t>
            </a:r>
            <a:r>
              <a:rPr lang="en-US" altLang="en-US" sz="2800" b="1" dirty="0" err="1">
                <a:solidFill>
                  <a:srgbClr val="2A05B3"/>
                </a:solidFill>
                <a:latin typeface="Calibri" panose="020F0502020204030204" pitchFamily="34" charset="0"/>
              </a:rPr>
              <a:t>UFPR</a:t>
            </a:r>
            <a:endParaRPr lang="en-US" altLang="en-US" sz="2800" b="1" dirty="0">
              <a:solidFill>
                <a:srgbClr val="2A05B3"/>
              </a:solidFill>
              <a:latin typeface="Calibri" panose="020F0502020204030204" pitchFamily="34" charset="0"/>
            </a:endParaRPr>
          </a:p>
          <a:p>
            <a:pPr eaLnBrk="1" hangingPunct="1">
              <a:lnSpc>
                <a:spcPct val="100000"/>
              </a:lnSpc>
              <a:buClrTx/>
              <a:buFontTx/>
              <a:buNone/>
            </a:pPr>
            <a:endParaRPr lang="en-US" altLang="pt-BR" sz="2000" b="1" dirty="0">
              <a:solidFill>
                <a:srgbClr val="2A05B3"/>
              </a:solidFill>
              <a:latin typeface="Calibri" panose="020F0502020204030204" pitchFamily="34" charset="0"/>
            </a:endParaRPr>
          </a:p>
          <a:p>
            <a:pPr marL="0" indent="0" eaLnBrk="1" hangingPunct="1">
              <a:lnSpc>
                <a:spcPct val="100000"/>
              </a:lnSpc>
              <a:buClrTx/>
              <a:buFontTx/>
              <a:buNone/>
              <a:tabLst>
                <a:tab pos="82550"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pPr>
            <a:r>
              <a:rPr lang="en-US" altLang="pt-BR" sz="2000" dirty="0">
                <a:solidFill>
                  <a:srgbClr val="2A05B3"/>
                </a:solidFill>
                <a:latin typeface="Calibri" panose="020F0502020204030204" pitchFamily="34" charset="0"/>
              </a:rPr>
              <a:t>Other activities</a:t>
            </a:r>
            <a:endParaRPr lang="en-US" altLang="pt-BR" sz="2000" dirty="0">
              <a:solidFill>
                <a:srgbClr val="330033"/>
              </a:solidFill>
              <a:latin typeface="Calibri" panose="020F0502020204030204" pitchFamily="34" charset="0"/>
            </a:endParaRPr>
          </a:p>
        </p:txBody>
      </p:sp>
    </p:spTree>
    <p:extLst>
      <p:ext uri="{BB962C8B-B14F-4D97-AF65-F5344CB8AC3E}">
        <p14:creationId xmlns:p14="http://schemas.microsoft.com/office/powerpoint/2010/main" val="4093172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p:cNvSpPr txBox="1">
            <a:spLocks noChangeArrowheads="1"/>
          </p:cNvSpPr>
          <p:nvPr/>
        </p:nvSpPr>
        <p:spPr bwMode="auto">
          <a:xfrm>
            <a:off x="683568" y="158030"/>
            <a:ext cx="7700962" cy="4783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marL="344488" indent="-334963"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5pPr>
            <a:lvl6pPr marL="25146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6pPr>
            <a:lvl7pPr marL="29718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7pPr>
            <a:lvl8pPr marL="34290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8pPr>
            <a:lvl9pPr marL="38862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9pPr>
          </a:lstStyle>
          <a:p>
            <a:pPr eaLnBrk="1" hangingPunct="1">
              <a:lnSpc>
                <a:spcPct val="100000"/>
              </a:lnSpc>
              <a:buClrTx/>
              <a:buFontTx/>
              <a:buNone/>
            </a:pPr>
            <a:r>
              <a:rPr lang="en-US" altLang="en-US" sz="2800" b="1" dirty="0">
                <a:solidFill>
                  <a:srgbClr val="2A05B3"/>
                </a:solidFill>
                <a:latin typeface="Calibri" panose="020F0502020204030204" pitchFamily="34" charset="0"/>
              </a:rPr>
              <a:t>Working with communities</a:t>
            </a:r>
            <a:endParaRPr lang="en-US" altLang="pt-BR" sz="2800" dirty="0">
              <a:solidFill>
                <a:srgbClr val="2A05B3"/>
              </a:solidFill>
              <a:latin typeface="Calibri" panose="020F0502020204030204" pitchFamily="34" charset="0"/>
            </a:endParaRPr>
          </a:p>
        </p:txBody>
      </p:sp>
      <p:sp>
        <p:nvSpPr>
          <p:cNvPr id="8" name="Text Box 3"/>
          <p:cNvSpPr txBox="1">
            <a:spLocks noChangeArrowheads="1"/>
          </p:cNvSpPr>
          <p:nvPr/>
        </p:nvSpPr>
        <p:spPr bwMode="auto">
          <a:xfrm>
            <a:off x="395536" y="1124744"/>
            <a:ext cx="8856983" cy="3831818"/>
          </a:xfrm>
          <a:prstGeom prst="rect">
            <a:avLst/>
          </a:prstGeom>
          <a:noFill/>
          <a:ln w="9525" algn="ctr">
            <a:noFill/>
            <a:miter lim="800000"/>
            <a:headEnd/>
            <a:tailEnd/>
          </a:ln>
        </p:spPr>
        <p:txBody>
          <a:bodyPr wrap="square">
            <a:spAutoFit/>
          </a:bodyPr>
          <a:lstStyle/>
          <a:p>
            <a:pPr>
              <a:lnSpc>
                <a:spcPct val="150000"/>
              </a:lnSpc>
              <a:spcBef>
                <a:spcPct val="50000"/>
              </a:spcBef>
            </a:pPr>
            <a:r>
              <a:rPr lang="en-US" dirty="0">
                <a:solidFill>
                  <a:srgbClr val="000080"/>
                </a:solidFill>
                <a:latin typeface="Calibri" pitchFamily="34" charset="0"/>
                <a:cs typeface="Arial" charset="0"/>
              </a:rPr>
              <a:t>Some problems... Are the:</a:t>
            </a:r>
          </a:p>
          <a:p>
            <a:pPr marL="285750" indent="-285750">
              <a:lnSpc>
                <a:spcPct val="150000"/>
              </a:lnSpc>
              <a:spcBef>
                <a:spcPct val="50000"/>
              </a:spcBef>
              <a:buFont typeface="Arial" panose="020B0604020202020204" pitchFamily="34" charset="0"/>
              <a:buChar char="•"/>
            </a:pPr>
            <a:r>
              <a:rPr lang="en-US" dirty="0">
                <a:solidFill>
                  <a:srgbClr val="000080"/>
                </a:solidFill>
                <a:latin typeface="Calibri" pitchFamily="34" charset="0"/>
                <a:cs typeface="Arial" charset="0"/>
              </a:rPr>
              <a:t>Interfaces?</a:t>
            </a:r>
          </a:p>
          <a:p>
            <a:pPr marL="285750" indent="-285750">
              <a:lnSpc>
                <a:spcPct val="150000"/>
              </a:lnSpc>
              <a:spcBef>
                <a:spcPct val="50000"/>
              </a:spcBef>
              <a:buFont typeface="Arial" panose="020B0604020202020204" pitchFamily="34" charset="0"/>
              <a:buChar char="•"/>
            </a:pPr>
            <a:r>
              <a:rPr lang="en-US" dirty="0">
                <a:solidFill>
                  <a:srgbClr val="000080"/>
                </a:solidFill>
                <a:latin typeface="Calibri" pitchFamily="34" charset="0"/>
                <a:cs typeface="Arial" charset="0"/>
              </a:rPr>
              <a:t>Data Models?</a:t>
            </a:r>
          </a:p>
          <a:p>
            <a:pPr marL="285750" indent="-285750">
              <a:lnSpc>
                <a:spcPct val="150000"/>
              </a:lnSpc>
              <a:spcBef>
                <a:spcPct val="50000"/>
              </a:spcBef>
              <a:buFont typeface="Arial" panose="020B0604020202020204" pitchFamily="34" charset="0"/>
              <a:buChar char="•"/>
            </a:pPr>
            <a:r>
              <a:rPr lang="en-US" dirty="0">
                <a:solidFill>
                  <a:srgbClr val="000080"/>
                </a:solidFill>
                <a:latin typeface="Calibri" pitchFamily="34" charset="0"/>
                <a:cs typeface="Arial" charset="0"/>
              </a:rPr>
              <a:t>Symbology?</a:t>
            </a:r>
          </a:p>
          <a:p>
            <a:pPr>
              <a:lnSpc>
                <a:spcPct val="150000"/>
              </a:lnSpc>
              <a:spcBef>
                <a:spcPct val="50000"/>
              </a:spcBef>
            </a:pPr>
            <a:r>
              <a:rPr lang="en-US" dirty="0">
                <a:solidFill>
                  <a:srgbClr val="000080"/>
                </a:solidFill>
                <a:latin typeface="Calibri" pitchFamily="34" charset="0"/>
                <a:cs typeface="Arial" charset="0"/>
              </a:rPr>
              <a:t>... appropriate for the community needs</a:t>
            </a:r>
            <a:r>
              <a:rPr lang="pt-BR" dirty="0">
                <a:solidFill>
                  <a:srgbClr val="000080"/>
                </a:solidFill>
                <a:latin typeface="Calibri" pitchFamily="34" charset="0"/>
                <a:cs typeface="Arial" charset="0"/>
              </a:rPr>
              <a:t>?</a:t>
            </a:r>
          </a:p>
          <a:p>
            <a:pPr marL="342900" indent="-342900">
              <a:lnSpc>
                <a:spcPct val="150000"/>
              </a:lnSpc>
              <a:spcBef>
                <a:spcPct val="50000"/>
              </a:spcBef>
              <a:buFont typeface="+mj-lt"/>
              <a:buAutoNum type="arabicPeriod"/>
            </a:pPr>
            <a:endParaRPr lang="pt-BR" dirty="0">
              <a:solidFill>
                <a:srgbClr val="000080"/>
              </a:solidFill>
              <a:latin typeface="Calibri" pitchFamily="34" charset="0"/>
              <a:cs typeface="Arial" charset="0"/>
            </a:endParaRPr>
          </a:p>
          <a:p>
            <a:pPr marL="342900" indent="-342900">
              <a:lnSpc>
                <a:spcPct val="150000"/>
              </a:lnSpc>
              <a:spcBef>
                <a:spcPct val="50000"/>
              </a:spcBef>
              <a:buFont typeface="+mj-lt"/>
              <a:buAutoNum type="arabicPeriod"/>
            </a:pPr>
            <a:endParaRPr lang="pt-BR" dirty="0">
              <a:solidFill>
                <a:srgbClr val="000080"/>
              </a:solidFill>
              <a:latin typeface="Calibri" pitchFamily="34" charset="0"/>
              <a:cs typeface="Arial" charset="0"/>
            </a:endParaRPr>
          </a:p>
        </p:txBody>
      </p:sp>
    </p:spTree>
    <p:extLst>
      <p:ext uri="{BB962C8B-B14F-4D97-AF65-F5344CB8AC3E}">
        <p14:creationId xmlns:p14="http://schemas.microsoft.com/office/powerpoint/2010/main" val="636057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p:cNvSpPr txBox="1">
            <a:spLocks noChangeArrowheads="1"/>
          </p:cNvSpPr>
          <p:nvPr/>
        </p:nvSpPr>
        <p:spPr bwMode="auto">
          <a:xfrm>
            <a:off x="683568" y="158030"/>
            <a:ext cx="7700962" cy="4783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marL="344488" indent="-334963"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5pPr>
            <a:lvl6pPr marL="25146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6pPr>
            <a:lvl7pPr marL="29718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7pPr>
            <a:lvl8pPr marL="34290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8pPr>
            <a:lvl9pPr marL="38862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9pPr>
          </a:lstStyle>
          <a:p>
            <a:pPr eaLnBrk="1" hangingPunct="1">
              <a:lnSpc>
                <a:spcPct val="100000"/>
              </a:lnSpc>
              <a:buClrTx/>
              <a:buFontTx/>
              <a:buNone/>
            </a:pPr>
            <a:r>
              <a:rPr lang="pt-BR" altLang="en-US" sz="2800" b="1" dirty="0" err="1">
                <a:solidFill>
                  <a:srgbClr val="2A05B3"/>
                </a:solidFill>
                <a:latin typeface="Calibri" panose="020F0502020204030204" pitchFamily="34" charset="0"/>
              </a:rPr>
              <a:t>Examples</a:t>
            </a:r>
            <a:r>
              <a:rPr lang="pt-BR" altLang="en-US" sz="2800" b="1" dirty="0">
                <a:solidFill>
                  <a:srgbClr val="2A05B3"/>
                </a:solidFill>
                <a:latin typeface="Calibri" panose="020F0502020204030204" pitchFamily="34" charset="0"/>
              </a:rPr>
              <a:t> – </a:t>
            </a:r>
            <a:r>
              <a:rPr lang="pt-BR" altLang="en-US" sz="2800" b="1" dirty="0" err="1">
                <a:solidFill>
                  <a:srgbClr val="2A05B3"/>
                </a:solidFill>
                <a:latin typeface="Calibri" panose="020F0502020204030204" pitchFamily="34" charset="0"/>
              </a:rPr>
              <a:t>NGO</a:t>
            </a:r>
            <a:r>
              <a:rPr lang="pt-BR" altLang="en-US" sz="2800" b="1" dirty="0">
                <a:solidFill>
                  <a:srgbClr val="2A05B3"/>
                </a:solidFill>
                <a:latin typeface="Calibri" panose="020F0502020204030204" pitchFamily="34" charset="0"/>
              </a:rPr>
              <a:t> Teto/</a:t>
            </a:r>
            <a:r>
              <a:rPr lang="pt-BR" altLang="en-US" sz="2800" b="1" dirty="0" err="1">
                <a:solidFill>
                  <a:srgbClr val="2A05B3"/>
                </a:solidFill>
                <a:latin typeface="Calibri" panose="020F0502020204030204" pitchFamily="34" charset="0"/>
              </a:rPr>
              <a:t>Techo</a:t>
            </a:r>
            <a:endParaRPr lang="en-GB" altLang="pt-BR" sz="2800" dirty="0">
              <a:solidFill>
                <a:srgbClr val="2A05B3"/>
              </a:solidFill>
              <a:latin typeface="Calibri" panose="020F0502020204030204" pitchFamily="34" charset="0"/>
            </a:endParaRPr>
          </a:p>
        </p:txBody>
      </p:sp>
      <p:pic>
        <p:nvPicPr>
          <p:cNvPr id="2" name="Imagem 1"/>
          <p:cNvPicPr>
            <a:picLocks noChangeAspect="1"/>
          </p:cNvPicPr>
          <p:nvPr/>
        </p:nvPicPr>
        <p:blipFill>
          <a:blip r:embed="rId2"/>
          <a:stretch>
            <a:fillRect/>
          </a:stretch>
        </p:blipFill>
        <p:spPr>
          <a:xfrm>
            <a:off x="467545" y="990182"/>
            <a:ext cx="4176464" cy="2322788"/>
          </a:xfrm>
          <a:prstGeom prst="rect">
            <a:avLst/>
          </a:prstGeom>
        </p:spPr>
      </p:pic>
      <p:pic>
        <p:nvPicPr>
          <p:cNvPr id="3" name="Imagem 2"/>
          <p:cNvPicPr>
            <a:picLocks noChangeAspect="1"/>
          </p:cNvPicPr>
          <p:nvPr/>
        </p:nvPicPr>
        <p:blipFill>
          <a:blip r:embed="rId3"/>
          <a:stretch>
            <a:fillRect/>
          </a:stretch>
        </p:blipFill>
        <p:spPr>
          <a:xfrm>
            <a:off x="4860032" y="1124744"/>
            <a:ext cx="3537004" cy="2188226"/>
          </a:xfrm>
          <a:prstGeom prst="rect">
            <a:avLst/>
          </a:prstGeom>
        </p:spPr>
      </p:pic>
      <p:pic>
        <p:nvPicPr>
          <p:cNvPr id="4" name="Imagem 3"/>
          <p:cNvPicPr>
            <a:picLocks noChangeAspect="1"/>
          </p:cNvPicPr>
          <p:nvPr/>
        </p:nvPicPr>
        <p:blipFill>
          <a:blip r:embed="rId4"/>
          <a:stretch>
            <a:fillRect/>
          </a:stretch>
        </p:blipFill>
        <p:spPr>
          <a:xfrm>
            <a:off x="1769927" y="3312970"/>
            <a:ext cx="5940524" cy="3345149"/>
          </a:xfrm>
          <a:prstGeom prst="rect">
            <a:avLst/>
          </a:prstGeom>
        </p:spPr>
      </p:pic>
    </p:spTree>
    <p:extLst>
      <p:ext uri="{BB962C8B-B14F-4D97-AF65-F5344CB8AC3E}">
        <p14:creationId xmlns:p14="http://schemas.microsoft.com/office/powerpoint/2010/main" val="2742794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p:cNvSpPr txBox="1">
            <a:spLocks noChangeArrowheads="1"/>
          </p:cNvSpPr>
          <p:nvPr/>
        </p:nvSpPr>
        <p:spPr bwMode="auto">
          <a:xfrm>
            <a:off x="683568" y="158030"/>
            <a:ext cx="7700962" cy="4783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marL="344488" indent="-334963"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5pPr>
            <a:lvl6pPr marL="25146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6pPr>
            <a:lvl7pPr marL="29718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7pPr>
            <a:lvl8pPr marL="34290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8pPr>
            <a:lvl9pPr marL="38862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9pPr>
          </a:lstStyle>
          <a:p>
            <a:pPr eaLnBrk="1" hangingPunct="1">
              <a:lnSpc>
                <a:spcPct val="100000"/>
              </a:lnSpc>
              <a:buClrTx/>
              <a:buFontTx/>
              <a:buNone/>
            </a:pPr>
            <a:r>
              <a:rPr lang="pt-BR" altLang="en-US" sz="2800" b="1" dirty="0" err="1">
                <a:solidFill>
                  <a:srgbClr val="2A05B3"/>
                </a:solidFill>
                <a:latin typeface="Calibri" panose="020F0502020204030204" pitchFamily="34" charset="0"/>
              </a:rPr>
              <a:t>Examples</a:t>
            </a:r>
            <a:r>
              <a:rPr lang="pt-BR" altLang="en-US" sz="2800" b="1" dirty="0">
                <a:solidFill>
                  <a:srgbClr val="2A05B3"/>
                </a:solidFill>
                <a:latin typeface="Calibri" panose="020F0502020204030204" pitchFamily="34" charset="0"/>
              </a:rPr>
              <a:t> – Social </a:t>
            </a:r>
            <a:r>
              <a:rPr lang="pt-BR" altLang="en-US" sz="2800" b="1" dirty="0" err="1">
                <a:solidFill>
                  <a:srgbClr val="2A05B3"/>
                </a:solidFill>
                <a:latin typeface="Calibri" panose="020F0502020204030204" pitchFamily="34" charset="0"/>
              </a:rPr>
              <a:t>Cartography</a:t>
            </a:r>
            <a:endParaRPr lang="en-GB" altLang="pt-BR" sz="2800" dirty="0">
              <a:solidFill>
                <a:srgbClr val="2A05B3"/>
              </a:solidFill>
              <a:latin typeface="Calibri" panose="020F0502020204030204" pitchFamily="34" charset="0"/>
            </a:endParaRPr>
          </a:p>
        </p:txBody>
      </p:sp>
      <p:pic>
        <p:nvPicPr>
          <p:cNvPr id="5" name="Imagem 4"/>
          <p:cNvPicPr>
            <a:picLocks noChangeAspect="1"/>
          </p:cNvPicPr>
          <p:nvPr/>
        </p:nvPicPr>
        <p:blipFill>
          <a:blip r:embed="rId2"/>
          <a:stretch>
            <a:fillRect/>
          </a:stretch>
        </p:blipFill>
        <p:spPr>
          <a:xfrm>
            <a:off x="683568" y="908720"/>
            <a:ext cx="4067175" cy="5572125"/>
          </a:xfrm>
          <a:prstGeom prst="rect">
            <a:avLst/>
          </a:prstGeom>
        </p:spPr>
      </p:pic>
      <p:pic>
        <p:nvPicPr>
          <p:cNvPr id="6" name="Imagem 5"/>
          <p:cNvPicPr>
            <a:picLocks noChangeAspect="1"/>
          </p:cNvPicPr>
          <p:nvPr/>
        </p:nvPicPr>
        <p:blipFill>
          <a:blip r:embed="rId3"/>
          <a:stretch>
            <a:fillRect/>
          </a:stretch>
        </p:blipFill>
        <p:spPr>
          <a:xfrm>
            <a:off x="5226288" y="2059479"/>
            <a:ext cx="3316757" cy="2881689"/>
          </a:xfrm>
          <a:prstGeom prst="rect">
            <a:avLst/>
          </a:prstGeom>
        </p:spPr>
      </p:pic>
    </p:spTree>
    <p:extLst>
      <p:ext uri="{BB962C8B-B14F-4D97-AF65-F5344CB8AC3E}">
        <p14:creationId xmlns:p14="http://schemas.microsoft.com/office/powerpoint/2010/main" val="3942794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p:cNvSpPr txBox="1">
            <a:spLocks noChangeArrowheads="1"/>
          </p:cNvSpPr>
          <p:nvPr/>
        </p:nvSpPr>
        <p:spPr bwMode="auto">
          <a:xfrm>
            <a:off x="683568" y="158030"/>
            <a:ext cx="7700962" cy="4783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marL="344488" indent="-334963"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5pPr>
            <a:lvl6pPr marL="25146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6pPr>
            <a:lvl7pPr marL="29718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7pPr>
            <a:lvl8pPr marL="34290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8pPr>
            <a:lvl9pPr marL="38862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9pPr>
          </a:lstStyle>
          <a:p>
            <a:pPr eaLnBrk="1" hangingPunct="1">
              <a:lnSpc>
                <a:spcPct val="100000"/>
              </a:lnSpc>
              <a:buClrTx/>
              <a:buFontTx/>
              <a:buNone/>
            </a:pPr>
            <a:r>
              <a:rPr lang="pt-BR" altLang="en-US" sz="2800" b="1" dirty="0" err="1">
                <a:solidFill>
                  <a:srgbClr val="2A05B3"/>
                </a:solidFill>
                <a:latin typeface="Calibri" panose="020F0502020204030204" pitchFamily="34" charset="0"/>
              </a:rPr>
              <a:t>Current</a:t>
            </a:r>
            <a:r>
              <a:rPr lang="pt-BR" altLang="en-US" sz="2800" b="1" dirty="0">
                <a:solidFill>
                  <a:srgbClr val="2A05B3"/>
                </a:solidFill>
                <a:latin typeface="Calibri" panose="020F0502020204030204" pitchFamily="34" charset="0"/>
              </a:rPr>
              <a:t> </a:t>
            </a:r>
            <a:r>
              <a:rPr lang="pt-BR" altLang="en-US" sz="2800" b="1" dirty="0" err="1">
                <a:solidFill>
                  <a:srgbClr val="2A05B3"/>
                </a:solidFill>
                <a:latin typeface="Calibri" panose="020F0502020204030204" pitchFamily="34" charset="0"/>
              </a:rPr>
              <a:t>Research</a:t>
            </a:r>
            <a:endParaRPr lang="en-GB" altLang="pt-BR" sz="2800" dirty="0">
              <a:solidFill>
                <a:srgbClr val="2A05B3"/>
              </a:solidFill>
              <a:latin typeface="Calibri" panose="020F0502020204030204" pitchFamily="34" charset="0"/>
            </a:endParaRPr>
          </a:p>
        </p:txBody>
      </p:sp>
      <p:sp>
        <p:nvSpPr>
          <p:cNvPr id="7" name="Text Box 3"/>
          <p:cNvSpPr txBox="1">
            <a:spLocks noChangeArrowheads="1"/>
          </p:cNvSpPr>
          <p:nvPr/>
        </p:nvSpPr>
        <p:spPr bwMode="auto">
          <a:xfrm>
            <a:off x="395536" y="1124744"/>
            <a:ext cx="8856983" cy="2723823"/>
          </a:xfrm>
          <a:prstGeom prst="rect">
            <a:avLst/>
          </a:prstGeom>
          <a:noFill/>
          <a:ln w="9525" algn="ctr">
            <a:noFill/>
            <a:miter lim="800000"/>
            <a:headEnd/>
            <a:tailEnd/>
          </a:ln>
        </p:spPr>
        <p:txBody>
          <a:bodyPr wrap="square">
            <a:spAutoFit/>
          </a:bodyPr>
          <a:lstStyle/>
          <a:p>
            <a:pPr>
              <a:lnSpc>
                <a:spcPct val="150000"/>
              </a:lnSpc>
              <a:spcBef>
                <a:spcPct val="50000"/>
              </a:spcBef>
            </a:pPr>
            <a:r>
              <a:rPr lang="en-US" dirty="0" err="1">
                <a:solidFill>
                  <a:srgbClr val="000080"/>
                </a:solidFill>
                <a:latin typeface="Calibri" pitchFamily="34" charset="0"/>
                <a:cs typeface="Arial" charset="0"/>
              </a:rPr>
              <a:t>VGI</a:t>
            </a:r>
            <a:r>
              <a:rPr lang="en-US" dirty="0">
                <a:solidFill>
                  <a:srgbClr val="000080"/>
                </a:solidFill>
                <a:latin typeface="Calibri" pitchFamily="34" charset="0"/>
                <a:cs typeface="Arial" charset="0"/>
              </a:rPr>
              <a:t> to Outdoor Trails  (recreation and management perspective):</a:t>
            </a:r>
          </a:p>
          <a:p>
            <a:pPr marL="285750" indent="-285750">
              <a:lnSpc>
                <a:spcPct val="150000"/>
              </a:lnSpc>
              <a:spcBef>
                <a:spcPct val="50000"/>
              </a:spcBef>
              <a:buFontTx/>
              <a:buChar char="-"/>
            </a:pPr>
            <a:r>
              <a:rPr lang="en-US" dirty="0">
                <a:solidFill>
                  <a:srgbClr val="000080"/>
                </a:solidFill>
                <a:latin typeface="Calibri" pitchFamily="34" charset="0"/>
                <a:cs typeface="Arial" charset="0"/>
              </a:rPr>
              <a:t>Users needs? (e.g. Points of Interest)</a:t>
            </a:r>
          </a:p>
          <a:p>
            <a:pPr marL="285750" indent="-285750">
              <a:lnSpc>
                <a:spcPct val="150000"/>
              </a:lnSpc>
              <a:spcBef>
                <a:spcPct val="50000"/>
              </a:spcBef>
              <a:buFontTx/>
              <a:buChar char="-"/>
            </a:pPr>
            <a:r>
              <a:rPr lang="en-US" dirty="0">
                <a:solidFill>
                  <a:srgbClr val="000080"/>
                </a:solidFill>
                <a:latin typeface="Calibri" pitchFamily="34" charset="0"/>
                <a:cs typeface="Arial" charset="0"/>
              </a:rPr>
              <a:t>Suitable Interface, Data Model and Symbology</a:t>
            </a:r>
          </a:p>
          <a:p>
            <a:pPr marL="342900" indent="-342900">
              <a:lnSpc>
                <a:spcPct val="150000"/>
              </a:lnSpc>
              <a:spcBef>
                <a:spcPct val="50000"/>
              </a:spcBef>
              <a:buFont typeface="+mj-lt"/>
              <a:buAutoNum type="arabicPeriod"/>
            </a:pPr>
            <a:endParaRPr lang="pt-BR" dirty="0">
              <a:solidFill>
                <a:srgbClr val="000080"/>
              </a:solidFill>
              <a:latin typeface="Calibri" pitchFamily="34" charset="0"/>
              <a:cs typeface="Arial" charset="0"/>
            </a:endParaRPr>
          </a:p>
          <a:p>
            <a:pPr marL="342900" indent="-342900">
              <a:lnSpc>
                <a:spcPct val="150000"/>
              </a:lnSpc>
              <a:spcBef>
                <a:spcPct val="50000"/>
              </a:spcBef>
              <a:buFont typeface="+mj-lt"/>
              <a:buAutoNum type="arabicPeriod"/>
            </a:pPr>
            <a:endParaRPr lang="pt-BR" dirty="0">
              <a:solidFill>
                <a:srgbClr val="000080"/>
              </a:solidFill>
              <a:latin typeface="Calibri" pitchFamily="34" charset="0"/>
              <a:cs typeface="Arial" charset="0"/>
            </a:endParaRPr>
          </a:p>
        </p:txBody>
      </p:sp>
      <p:pic>
        <p:nvPicPr>
          <p:cNvPr id="1028" name="Picture 4" descr="Resultado de imagem para caminho do itupava celul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8667" y="3087719"/>
            <a:ext cx="4093895" cy="23028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m para caminho do itupav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2852936"/>
            <a:ext cx="4824536" cy="36184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m para caminho do itupav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4156" y="4941168"/>
            <a:ext cx="2879741" cy="168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145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p:cNvSpPr txBox="1">
            <a:spLocks noChangeArrowheads="1"/>
          </p:cNvSpPr>
          <p:nvPr/>
        </p:nvSpPr>
        <p:spPr bwMode="auto">
          <a:xfrm>
            <a:off x="683568" y="158030"/>
            <a:ext cx="7700962" cy="4783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marL="344488" indent="-334963"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5pPr>
            <a:lvl6pPr marL="25146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6pPr>
            <a:lvl7pPr marL="29718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7pPr>
            <a:lvl8pPr marL="34290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8pPr>
            <a:lvl9pPr marL="38862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9pPr>
          </a:lstStyle>
          <a:p>
            <a:pPr eaLnBrk="1" hangingPunct="1">
              <a:lnSpc>
                <a:spcPct val="100000"/>
              </a:lnSpc>
              <a:buClrTx/>
              <a:buFontTx/>
              <a:buNone/>
            </a:pPr>
            <a:r>
              <a:rPr lang="pt-BR" altLang="en-US" sz="2800" b="1" dirty="0" err="1">
                <a:solidFill>
                  <a:srgbClr val="2A05B3"/>
                </a:solidFill>
                <a:latin typeface="Calibri" panose="020F0502020204030204" pitchFamily="34" charset="0"/>
              </a:rPr>
              <a:t>Current</a:t>
            </a:r>
            <a:r>
              <a:rPr lang="pt-BR" altLang="en-US" sz="2800" b="1" dirty="0">
                <a:solidFill>
                  <a:srgbClr val="2A05B3"/>
                </a:solidFill>
                <a:latin typeface="Calibri" panose="020F0502020204030204" pitchFamily="34" charset="0"/>
              </a:rPr>
              <a:t> </a:t>
            </a:r>
            <a:r>
              <a:rPr lang="pt-BR" altLang="en-US" sz="2800" b="1" dirty="0" err="1">
                <a:solidFill>
                  <a:srgbClr val="2A05B3"/>
                </a:solidFill>
                <a:latin typeface="Calibri" panose="020F0502020204030204" pitchFamily="34" charset="0"/>
              </a:rPr>
              <a:t>Research</a:t>
            </a:r>
            <a:endParaRPr lang="en-GB" altLang="pt-BR" sz="2800" dirty="0">
              <a:solidFill>
                <a:srgbClr val="2A05B3"/>
              </a:solidFill>
              <a:latin typeface="Calibri" panose="020F0502020204030204" pitchFamily="34" charset="0"/>
            </a:endParaRPr>
          </a:p>
        </p:txBody>
      </p:sp>
      <p:sp>
        <p:nvSpPr>
          <p:cNvPr id="7" name="Text Box 3"/>
          <p:cNvSpPr txBox="1">
            <a:spLocks noChangeArrowheads="1"/>
          </p:cNvSpPr>
          <p:nvPr/>
        </p:nvSpPr>
        <p:spPr bwMode="auto">
          <a:xfrm>
            <a:off x="179512" y="924180"/>
            <a:ext cx="9038683" cy="2723823"/>
          </a:xfrm>
          <a:prstGeom prst="rect">
            <a:avLst/>
          </a:prstGeom>
          <a:noFill/>
          <a:ln w="9525" algn="ctr">
            <a:noFill/>
            <a:miter lim="800000"/>
            <a:headEnd/>
            <a:tailEnd/>
          </a:ln>
        </p:spPr>
        <p:txBody>
          <a:bodyPr wrap="square">
            <a:spAutoFit/>
          </a:bodyPr>
          <a:lstStyle/>
          <a:p>
            <a:pPr>
              <a:lnSpc>
                <a:spcPct val="150000"/>
              </a:lnSpc>
              <a:spcBef>
                <a:spcPct val="50000"/>
              </a:spcBef>
            </a:pPr>
            <a:r>
              <a:rPr lang="en-US" dirty="0" err="1">
                <a:solidFill>
                  <a:srgbClr val="000080"/>
                </a:solidFill>
                <a:latin typeface="Calibri" pitchFamily="34" charset="0"/>
                <a:cs typeface="Arial" charset="0"/>
              </a:rPr>
              <a:t>VGI</a:t>
            </a:r>
            <a:r>
              <a:rPr lang="en-US" dirty="0">
                <a:solidFill>
                  <a:srgbClr val="000080"/>
                </a:solidFill>
                <a:latin typeface="Calibri" pitchFamily="34" charset="0"/>
                <a:cs typeface="Arial" charset="0"/>
              </a:rPr>
              <a:t> to Support the Management of the Local Farmers to School Food Program (Food Security)</a:t>
            </a:r>
          </a:p>
          <a:p>
            <a:pPr marL="285750" indent="-285750">
              <a:lnSpc>
                <a:spcPct val="150000"/>
              </a:lnSpc>
              <a:spcBef>
                <a:spcPct val="50000"/>
              </a:spcBef>
              <a:buFontTx/>
              <a:buChar char="-"/>
            </a:pPr>
            <a:r>
              <a:rPr lang="en-US" dirty="0">
                <a:solidFill>
                  <a:srgbClr val="000080"/>
                </a:solidFill>
                <a:latin typeface="Calibri" pitchFamily="34" charset="0"/>
                <a:cs typeface="Arial" charset="0"/>
              </a:rPr>
              <a:t>Partnership with Local Farmers Association</a:t>
            </a:r>
          </a:p>
          <a:p>
            <a:pPr marL="285750" indent="-285750">
              <a:lnSpc>
                <a:spcPct val="150000"/>
              </a:lnSpc>
              <a:spcBef>
                <a:spcPct val="50000"/>
              </a:spcBef>
              <a:buFontTx/>
              <a:buChar char="-"/>
            </a:pPr>
            <a:r>
              <a:rPr lang="en-US" dirty="0" err="1">
                <a:solidFill>
                  <a:srgbClr val="000080"/>
                </a:solidFill>
                <a:latin typeface="Calibri" pitchFamily="34" charset="0"/>
                <a:cs typeface="Arial" charset="0"/>
              </a:rPr>
              <a:t>QGIS</a:t>
            </a:r>
            <a:r>
              <a:rPr lang="en-US" dirty="0">
                <a:solidFill>
                  <a:srgbClr val="000080"/>
                </a:solidFill>
                <a:latin typeface="Calibri" pitchFamily="34" charset="0"/>
                <a:cs typeface="Arial" charset="0"/>
              </a:rPr>
              <a:t> Interface</a:t>
            </a:r>
          </a:p>
          <a:p>
            <a:pPr marL="342900" indent="-342900">
              <a:lnSpc>
                <a:spcPct val="150000"/>
              </a:lnSpc>
              <a:spcBef>
                <a:spcPct val="50000"/>
              </a:spcBef>
              <a:buFont typeface="+mj-lt"/>
              <a:buAutoNum type="arabicPeriod"/>
            </a:pPr>
            <a:endParaRPr lang="pt-BR" dirty="0">
              <a:solidFill>
                <a:srgbClr val="000080"/>
              </a:solidFill>
              <a:latin typeface="Calibri" pitchFamily="34" charset="0"/>
              <a:cs typeface="Arial" charset="0"/>
            </a:endParaRPr>
          </a:p>
          <a:p>
            <a:pPr marL="342900" indent="-342900">
              <a:lnSpc>
                <a:spcPct val="150000"/>
              </a:lnSpc>
              <a:spcBef>
                <a:spcPct val="50000"/>
              </a:spcBef>
              <a:buFont typeface="+mj-lt"/>
              <a:buAutoNum type="arabicPeriod"/>
            </a:pPr>
            <a:endParaRPr lang="pt-BR" dirty="0">
              <a:solidFill>
                <a:srgbClr val="000080"/>
              </a:solidFill>
              <a:latin typeface="Calibri" pitchFamily="34" charset="0"/>
              <a:cs typeface="Arial" charset="0"/>
            </a:endParaRPr>
          </a:p>
        </p:txBody>
      </p:sp>
      <p:pic>
        <p:nvPicPr>
          <p:cNvPr id="2" name="Imagem 1"/>
          <p:cNvPicPr>
            <a:picLocks noChangeAspect="1"/>
          </p:cNvPicPr>
          <p:nvPr/>
        </p:nvPicPr>
        <p:blipFill>
          <a:blip r:embed="rId2"/>
          <a:stretch>
            <a:fillRect/>
          </a:stretch>
        </p:blipFill>
        <p:spPr>
          <a:xfrm>
            <a:off x="392979" y="2592432"/>
            <a:ext cx="4388228" cy="2930227"/>
          </a:xfrm>
          <a:prstGeom prst="rect">
            <a:avLst/>
          </a:prstGeom>
        </p:spPr>
      </p:pic>
      <p:pic>
        <p:nvPicPr>
          <p:cNvPr id="3" name="Imagem 2"/>
          <p:cNvPicPr>
            <a:picLocks noChangeAspect="1"/>
          </p:cNvPicPr>
          <p:nvPr/>
        </p:nvPicPr>
        <p:blipFill>
          <a:blip r:embed="rId3"/>
          <a:stretch>
            <a:fillRect/>
          </a:stretch>
        </p:blipFill>
        <p:spPr>
          <a:xfrm>
            <a:off x="3275856" y="4381392"/>
            <a:ext cx="3775664" cy="2282533"/>
          </a:xfrm>
          <a:prstGeom prst="rect">
            <a:avLst/>
          </a:prstGeom>
        </p:spPr>
      </p:pic>
      <p:pic>
        <p:nvPicPr>
          <p:cNvPr id="2050" name="Picture 2" descr="IMG_20150624_17012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4049" y="2271028"/>
            <a:ext cx="28575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261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
          <p:cNvSpPr txBox="1">
            <a:spLocks noChangeArrowheads="1"/>
          </p:cNvSpPr>
          <p:nvPr/>
        </p:nvSpPr>
        <p:spPr bwMode="auto">
          <a:xfrm>
            <a:off x="683568" y="158030"/>
            <a:ext cx="7700962" cy="4783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marL="344488" indent="-334963"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5pPr>
            <a:lvl6pPr marL="25146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6pPr>
            <a:lvl7pPr marL="29718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7pPr>
            <a:lvl8pPr marL="34290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8pPr>
            <a:lvl9pPr marL="38862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9pPr>
          </a:lstStyle>
          <a:p>
            <a:pPr eaLnBrk="1" hangingPunct="1">
              <a:lnSpc>
                <a:spcPct val="100000"/>
              </a:lnSpc>
              <a:buClrTx/>
              <a:buFontTx/>
              <a:buNone/>
            </a:pPr>
            <a:r>
              <a:rPr lang="pt-BR" altLang="en-US" sz="2800" b="1" dirty="0" err="1">
                <a:solidFill>
                  <a:srgbClr val="2A05B3"/>
                </a:solidFill>
                <a:latin typeface="Calibri" panose="020F0502020204030204" pitchFamily="34" charset="0"/>
              </a:rPr>
              <a:t>Current</a:t>
            </a:r>
            <a:r>
              <a:rPr lang="pt-BR" altLang="en-US" sz="2800" b="1" dirty="0">
                <a:solidFill>
                  <a:srgbClr val="2A05B3"/>
                </a:solidFill>
                <a:latin typeface="Calibri" panose="020F0502020204030204" pitchFamily="34" charset="0"/>
              </a:rPr>
              <a:t> </a:t>
            </a:r>
            <a:r>
              <a:rPr lang="pt-BR" altLang="en-US" sz="2800" b="1" dirty="0" err="1">
                <a:solidFill>
                  <a:srgbClr val="2A05B3"/>
                </a:solidFill>
                <a:latin typeface="Calibri" panose="020F0502020204030204" pitchFamily="34" charset="0"/>
              </a:rPr>
              <a:t>Research</a:t>
            </a:r>
            <a:endParaRPr lang="en-GB" altLang="pt-BR" sz="2800" dirty="0">
              <a:solidFill>
                <a:srgbClr val="2A05B3"/>
              </a:solidFill>
              <a:latin typeface="Calibri" panose="020F0502020204030204" pitchFamily="34" charset="0"/>
            </a:endParaRPr>
          </a:p>
        </p:txBody>
      </p:sp>
      <p:pic>
        <p:nvPicPr>
          <p:cNvPr id="2" name="Imagem 1"/>
          <p:cNvPicPr>
            <a:picLocks noChangeAspect="1"/>
          </p:cNvPicPr>
          <p:nvPr/>
        </p:nvPicPr>
        <p:blipFill>
          <a:blip r:embed="rId2"/>
          <a:stretch>
            <a:fillRect/>
          </a:stretch>
        </p:blipFill>
        <p:spPr>
          <a:xfrm>
            <a:off x="346760" y="5154137"/>
            <a:ext cx="6534150" cy="1457325"/>
          </a:xfrm>
          <a:prstGeom prst="rect">
            <a:avLst/>
          </a:prstGeom>
        </p:spPr>
      </p:pic>
      <p:pic>
        <p:nvPicPr>
          <p:cNvPr id="2050" name="Picture 2" descr="http://www.mdpi.com/ijgi/ijgi-04-01366/article_deploy/html/images/ijgi-04-01366-g0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4770" y="1392172"/>
            <a:ext cx="4012279" cy="3827969"/>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3"/>
          <p:cNvSpPr txBox="1">
            <a:spLocks noChangeArrowheads="1"/>
          </p:cNvSpPr>
          <p:nvPr/>
        </p:nvSpPr>
        <p:spPr bwMode="auto">
          <a:xfrm>
            <a:off x="361212" y="924180"/>
            <a:ext cx="8856983" cy="1615827"/>
          </a:xfrm>
          <a:prstGeom prst="rect">
            <a:avLst/>
          </a:prstGeom>
          <a:noFill/>
          <a:ln w="9525" algn="ctr">
            <a:noFill/>
            <a:miter lim="800000"/>
            <a:headEnd/>
            <a:tailEnd/>
          </a:ln>
        </p:spPr>
        <p:txBody>
          <a:bodyPr wrap="square">
            <a:spAutoFit/>
          </a:bodyPr>
          <a:lstStyle/>
          <a:p>
            <a:pPr>
              <a:lnSpc>
                <a:spcPct val="150000"/>
              </a:lnSpc>
              <a:spcBef>
                <a:spcPct val="50000"/>
              </a:spcBef>
            </a:pPr>
            <a:r>
              <a:rPr lang="pt-BR" dirty="0" err="1">
                <a:solidFill>
                  <a:srgbClr val="000080"/>
                </a:solidFill>
                <a:latin typeface="Calibri" pitchFamily="34" charset="0"/>
                <a:cs typeface="Arial" charset="0"/>
              </a:rPr>
              <a:t>VGI</a:t>
            </a:r>
            <a:r>
              <a:rPr lang="pt-BR" dirty="0">
                <a:solidFill>
                  <a:srgbClr val="000080"/>
                </a:solidFill>
                <a:latin typeface="Calibri" pitchFamily="34" charset="0"/>
                <a:cs typeface="Arial" charset="0"/>
              </a:rPr>
              <a:t> </a:t>
            </a:r>
            <a:r>
              <a:rPr lang="pt-BR" dirty="0" err="1">
                <a:solidFill>
                  <a:srgbClr val="000080"/>
                </a:solidFill>
                <a:latin typeface="Calibri" pitchFamily="34" charset="0"/>
                <a:cs typeface="Arial" charset="0"/>
              </a:rPr>
              <a:t>to</a:t>
            </a:r>
            <a:r>
              <a:rPr lang="pt-BR" dirty="0">
                <a:solidFill>
                  <a:srgbClr val="000080"/>
                </a:solidFill>
                <a:latin typeface="Calibri" pitchFamily="34" charset="0"/>
                <a:cs typeface="Arial" charset="0"/>
              </a:rPr>
              <a:t> </a:t>
            </a:r>
            <a:r>
              <a:rPr lang="pt-BR" dirty="0" err="1">
                <a:solidFill>
                  <a:srgbClr val="000080"/>
                </a:solidFill>
                <a:latin typeface="Calibri" pitchFamily="34" charset="0"/>
                <a:cs typeface="Arial" charset="0"/>
              </a:rPr>
              <a:t>support</a:t>
            </a:r>
            <a:r>
              <a:rPr lang="pt-BR" dirty="0">
                <a:solidFill>
                  <a:srgbClr val="000080"/>
                </a:solidFill>
                <a:latin typeface="Calibri" pitchFamily="34" charset="0"/>
                <a:cs typeface="Arial" charset="0"/>
              </a:rPr>
              <a:t> </a:t>
            </a:r>
            <a:r>
              <a:rPr lang="pt-BR" dirty="0" err="1">
                <a:solidFill>
                  <a:srgbClr val="000080"/>
                </a:solidFill>
                <a:latin typeface="Calibri" pitchFamily="34" charset="0"/>
                <a:cs typeface="Arial" charset="0"/>
              </a:rPr>
              <a:t>the</a:t>
            </a:r>
            <a:r>
              <a:rPr lang="pt-BR" dirty="0">
                <a:solidFill>
                  <a:srgbClr val="000080"/>
                </a:solidFill>
                <a:latin typeface="Calibri" pitchFamily="34" charset="0"/>
                <a:cs typeface="Arial" charset="0"/>
              </a:rPr>
              <a:t> </a:t>
            </a:r>
            <a:r>
              <a:rPr lang="pt-BR" dirty="0" err="1">
                <a:solidFill>
                  <a:srgbClr val="000080"/>
                </a:solidFill>
                <a:latin typeface="Calibri" pitchFamily="34" charset="0"/>
                <a:cs typeface="Arial" charset="0"/>
              </a:rPr>
              <a:t>lack</a:t>
            </a:r>
            <a:r>
              <a:rPr lang="pt-BR" dirty="0">
                <a:solidFill>
                  <a:srgbClr val="000080"/>
                </a:solidFill>
                <a:latin typeface="Calibri" pitchFamily="34" charset="0"/>
                <a:cs typeface="Arial" charset="0"/>
              </a:rPr>
              <a:t> </a:t>
            </a:r>
            <a:r>
              <a:rPr lang="pt-BR" dirty="0" err="1">
                <a:solidFill>
                  <a:srgbClr val="000080"/>
                </a:solidFill>
                <a:latin typeface="Calibri" pitchFamily="34" charset="0"/>
                <a:cs typeface="Arial" charset="0"/>
              </a:rPr>
              <a:t>of</a:t>
            </a:r>
            <a:r>
              <a:rPr lang="pt-BR" dirty="0">
                <a:solidFill>
                  <a:srgbClr val="000080"/>
                </a:solidFill>
                <a:latin typeface="Calibri" pitchFamily="34" charset="0"/>
                <a:cs typeface="Arial" charset="0"/>
              </a:rPr>
              <a:t> </a:t>
            </a:r>
            <a:r>
              <a:rPr lang="pt-BR" dirty="0" err="1">
                <a:solidFill>
                  <a:srgbClr val="000080"/>
                </a:solidFill>
                <a:latin typeface="Calibri" pitchFamily="34" charset="0"/>
                <a:cs typeface="Arial" charset="0"/>
              </a:rPr>
              <a:t>offical</a:t>
            </a:r>
            <a:r>
              <a:rPr lang="pt-BR" dirty="0">
                <a:solidFill>
                  <a:srgbClr val="000080"/>
                </a:solidFill>
                <a:latin typeface="Calibri" pitchFamily="34" charset="0"/>
                <a:cs typeface="Arial" charset="0"/>
              </a:rPr>
              <a:t> </a:t>
            </a:r>
            <a:r>
              <a:rPr lang="pt-BR" dirty="0" err="1">
                <a:solidFill>
                  <a:srgbClr val="000080"/>
                </a:solidFill>
                <a:latin typeface="Calibri" pitchFamily="34" charset="0"/>
                <a:cs typeface="Arial" charset="0"/>
              </a:rPr>
              <a:t>reference</a:t>
            </a:r>
            <a:r>
              <a:rPr lang="pt-BR" dirty="0">
                <a:solidFill>
                  <a:srgbClr val="000080"/>
                </a:solidFill>
                <a:latin typeface="Calibri" pitchFamily="34" charset="0"/>
                <a:cs typeface="Arial" charset="0"/>
              </a:rPr>
              <a:t> </a:t>
            </a:r>
            <a:r>
              <a:rPr lang="pt-BR" dirty="0" err="1">
                <a:solidFill>
                  <a:srgbClr val="000080"/>
                </a:solidFill>
                <a:latin typeface="Calibri" pitchFamily="34" charset="0"/>
                <a:cs typeface="Arial" charset="0"/>
              </a:rPr>
              <a:t>maps</a:t>
            </a:r>
            <a:endParaRPr lang="pt-BR" dirty="0">
              <a:solidFill>
                <a:srgbClr val="000080"/>
              </a:solidFill>
              <a:latin typeface="Calibri" pitchFamily="34" charset="0"/>
              <a:cs typeface="Arial" charset="0"/>
            </a:endParaRPr>
          </a:p>
          <a:p>
            <a:pPr marL="342900" indent="-342900">
              <a:lnSpc>
                <a:spcPct val="150000"/>
              </a:lnSpc>
              <a:spcBef>
                <a:spcPct val="50000"/>
              </a:spcBef>
              <a:buFont typeface="+mj-lt"/>
              <a:buAutoNum type="arabicPeriod"/>
            </a:pPr>
            <a:endParaRPr lang="pt-BR" dirty="0">
              <a:solidFill>
                <a:srgbClr val="000080"/>
              </a:solidFill>
              <a:latin typeface="Calibri" pitchFamily="34" charset="0"/>
              <a:cs typeface="Arial" charset="0"/>
            </a:endParaRPr>
          </a:p>
          <a:p>
            <a:pPr marL="342900" indent="-342900">
              <a:lnSpc>
                <a:spcPct val="150000"/>
              </a:lnSpc>
              <a:spcBef>
                <a:spcPct val="50000"/>
              </a:spcBef>
              <a:buFont typeface="+mj-lt"/>
              <a:buAutoNum type="arabicPeriod"/>
            </a:pPr>
            <a:endParaRPr lang="pt-BR" dirty="0">
              <a:solidFill>
                <a:srgbClr val="000080"/>
              </a:solidFill>
              <a:latin typeface="Calibri" pitchFamily="34" charset="0"/>
              <a:cs typeface="Arial" charset="0"/>
            </a:endParaRPr>
          </a:p>
        </p:txBody>
      </p:sp>
    </p:spTree>
    <p:extLst>
      <p:ext uri="{BB962C8B-B14F-4D97-AF65-F5344CB8AC3E}">
        <p14:creationId xmlns:p14="http://schemas.microsoft.com/office/powerpoint/2010/main" val="3398156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mdpi.com/ijgi/ijgi-04-01366/article_deploy/html/images/ijgi-04-01366-g00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1052736"/>
            <a:ext cx="4132636" cy="5489848"/>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1"/>
          <p:cNvSpPr txBox="1">
            <a:spLocks noChangeArrowheads="1"/>
          </p:cNvSpPr>
          <p:nvPr/>
        </p:nvSpPr>
        <p:spPr bwMode="auto">
          <a:xfrm>
            <a:off x="467544" y="260648"/>
            <a:ext cx="7700962" cy="4783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marL="344488" indent="-334963"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5pPr>
            <a:lvl6pPr marL="25146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6pPr>
            <a:lvl7pPr marL="29718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7pPr>
            <a:lvl8pPr marL="34290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8pPr>
            <a:lvl9pPr marL="38862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9pPr>
          </a:lstStyle>
          <a:p>
            <a:pPr eaLnBrk="1" hangingPunct="1">
              <a:lnSpc>
                <a:spcPct val="100000"/>
              </a:lnSpc>
              <a:buClrTx/>
              <a:buFontTx/>
              <a:buNone/>
            </a:pPr>
            <a:r>
              <a:rPr lang="pt-BR" altLang="en-US" sz="2800" b="1" dirty="0">
                <a:solidFill>
                  <a:srgbClr val="2A05B3"/>
                </a:solidFill>
                <a:latin typeface="Calibri" panose="020F0502020204030204" pitchFamily="34" charset="0"/>
              </a:rPr>
              <a:t>Data </a:t>
            </a:r>
            <a:r>
              <a:rPr lang="pt-BR" altLang="en-US" sz="2800" b="1" dirty="0" err="1">
                <a:solidFill>
                  <a:srgbClr val="2A05B3"/>
                </a:solidFill>
                <a:latin typeface="Calibri" panose="020F0502020204030204" pitchFamily="34" charset="0"/>
              </a:rPr>
              <a:t>inequalities</a:t>
            </a:r>
            <a:r>
              <a:rPr lang="pt-BR" altLang="en-US" sz="2800" b="1" dirty="0">
                <a:solidFill>
                  <a:srgbClr val="2A05B3"/>
                </a:solidFill>
                <a:latin typeface="Calibri" panose="020F0502020204030204" pitchFamily="34" charset="0"/>
              </a:rPr>
              <a:t> in </a:t>
            </a:r>
            <a:r>
              <a:rPr lang="pt-BR" altLang="en-US" sz="2800" b="1" dirty="0" err="1">
                <a:solidFill>
                  <a:srgbClr val="2A05B3"/>
                </a:solidFill>
                <a:latin typeface="Calibri" panose="020F0502020204030204" pitchFamily="34" charset="0"/>
              </a:rPr>
              <a:t>OpenStreetMap</a:t>
            </a:r>
            <a:endParaRPr lang="en-GB" altLang="pt-BR" sz="2800" dirty="0">
              <a:solidFill>
                <a:srgbClr val="2A05B3"/>
              </a:solidFill>
              <a:latin typeface="Calibri" panose="020F0502020204030204" pitchFamily="34" charset="0"/>
            </a:endParaRPr>
          </a:p>
        </p:txBody>
      </p:sp>
    </p:spTree>
    <p:extLst>
      <p:ext uri="{BB962C8B-B14F-4D97-AF65-F5344CB8AC3E}">
        <p14:creationId xmlns:p14="http://schemas.microsoft.com/office/powerpoint/2010/main" val="2167291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p:cNvSpPr txBox="1">
            <a:spLocks noChangeArrowheads="1"/>
          </p:cNvSpPr>
          <p:nvPr/>
        </p:nvSpPr>
        <p:spPr bwMode="auto">
          <a:xfrm>
            <a:off x="683568" y="158030"/>
            <a:ext cx="7700962" cy="4783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marL="344488" indent="-334963"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5pPr>
            <a:lvl6pPr marL="25146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6pPr>
            <a:lvl7pPr marL="29718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7pPr>
            <a:lvl8pPr marL="34290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8pPr>
            <a:lvl9pPr marL="38862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9pPr>
          </a:lstStyle>
          <a:p>
            <a:pPr eaLnBrk="1" hangingPunct="1">
              <a:lnSpc>
                <a:spcPct val="100000"/>
              </a:lnSpc>
              <a:buClrTx/>
              <a:buFontTx/>
              <a:buNone/>
            </a:pPr>
            <a:r>
              <a:rPr lang="en-GB" altLang="pt-BR" sz="2800" b="1" dirty="0">
                <a:solidFill>
                  <a:srgbClr val="2A05B3"/>
                </a:solidFill>
                <a:latin typeface="Calibri" panose="020F0502020204030204" pitchFamily="34" charset="0"/>
              </a:rPr>
              <a:t>There are many dimensions to </a:t>
            </a:r>
            <a:r>
              <a:rPr lang="en-GB" altLang="en-US" sz="2800" b="1" dirty="0">
                <a:solidFill>
                  <a:srgbClr val="2A05B3"/>
                </a:solidFill>
                <a:latin typeface="Calibri" panose="020F0502020204030204" pitchFamily="34" charset="0"/>
              </a:rPr>
              <a:t>“</a:t>
            </a:r>
            <a:r>
              <a:rPr lang="en-GB" altLang="pt-BR" sz="2800" b="1" dirty="0">
                <a:solidFill>
                  <a:srgbClr val="2A05B3"/>
                </a:solidFill>
                <a:latin typeface="Calibri" panose="020F0502020204030204" pitchFamily="34" charset="0"/>
              </a:rPr>
              <a:t>Open</a:t>
            </a:r>
            <a:r>
              <a:rPr lang="en-GB" altLang="en-US" sz="2800" b="1" dirty="0">
                <a:solidFill>
                  <a:srgbClr val="2A05B3"/>
                </a:solidFill>
                <a:latin typeface="Calibri" panose="020F0502020204030204" pitchFamily="34" charset="0"/>
              </a:rPr>
              <a:t>”</a:t>
            </a:r>
          </a:p>
          <a:p>
            <a:pPr eaLnBrk="1" hangingPunct="1">
              <a:lnSpc>
                <a:spcPct val="100000"/>
              </a:lnSpc>
              <a:buClrTx/>
              <a:buFontTx/>
              <a:buNone/>
            </a:pPr>
            <a:endParaRPr lang="en-GB" altLang="pt-BR" sz="2800" b="1" dirty="0">
              <a:solidFill>
                <a:srgbClr val="2A05B3"/>
              </a:solidFill>
              <a:latin typeface="Calibri" panose="020F0502020204030204" pitchFamily="34" charset="0"/>
            </a:endParaRPr>
          </a:p>
          <a:p>
            <a:pPr eaLnBrk="1" hangingPunct="1">
              <a:lnSpc>
                <a:spcPct val="100000"/>
              </a:lnSpc>
              <a:buClrTx/>
              <a:buFontTx/>
              <a:buNone/>
            </a:pPr>
            <a:endParaRPr lang="en-GB" altLang="pt-BR" sz="2800" b="1" dirty="0">
              <a:solidFill>
                <a:srgbClr val="2A05B3"/>
              </a:solidFill>
              <a:latin typeface="Calibri" panose="020F0502020204030204" pitchFamily="34" charset="0"/>
            </a:endParaRPr>
          </a:p>
          <a:p>
            <a:pPr eaLnBrk="1" hangingPunct="1">
              <a:lnSpc>
                <a:spcPct val="100000"/>
              </a:lnSpc>
              <a:buClrTx/>
              <a:buFontTx/>
              <a:buNone/>
            </a:pPr>
            <a:endParaRPr lang="en-GB" altLang="pt-BR" sz="2800" dirty="0">
              <a:solidFill>
                <a:srgbClr val="2A05B3"/>
              </a:solidFill>
              <a:latin typeface="Calibri" panose="020F0502020204030204" pitchFamily="34" charset="0"/>
            </a:endParaRPr>
          </a:p>
          <a:p>
            <a:pPr marL="4327525" lvl="6" indent="-1690688" eaLnBrk="1" hangingPunct="1">
              <a:tabLst>
                <a:tab pos="1690688" algn="l"/>
                <a:tab pos="1700213" algn="l"/>
                <a:tab pos="2157413"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pPr>
            <a:r>
              <a:rPr lang="en-GB" altLang="pt-BR" sz="2800" dirty="0">
                <a:solidFill>
                  <a:srgbClr val="2A05B3"/>
                </a:solidFill>
                <a:latin typeface="Calibri" panose="020F0502020204030204" pitchFamily="34" charset="0"/>
              </a:rPr>
              <a:t>source software.</a:t>
            </a:r>
          </a:p>
          <a:p>
            <a:pPr marL="4327525" lvl="6" indent="-1690688" eaLnBrk="1" hangingPunct="1">
              <a:tabLst>
                <a:tab pos="1690688" algn="l"/>
                <a:tab pos="1700213" algn="l"/>
                <a:tab pos="2157413"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pPr>
            <a:endParaRPr lang="en-GB" altLang="pt-BR" sz="2800" dirty="0">
              <a:solidFill>
                <a:srgbClr val="2A05B3"/>
              </a:solidFill>
              <a:latin typeface="Calibri" panose="020F0502020204030204" pitchFamily="34" charset="0"/>
            </a:endParaRPr>
          </a:p>
          <a:p>
            <a:pPr marL="4327525" lvl="6" indent="-1690688" eaLnBrk="1" hangingPunct="1">
              <a:tabLst>
                <a:tab pos="1690688" algn="l"/>
                <a:tab pos="1700213" algn="l"/>
                <a:tab pos="2157413"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pPr>
            <a:r>
              <a:rPr lang="en-GB" altLang="pt-BR" sz="2800" dirty="0">
                <a:solidFill>
                  <a:srgbClr val="2A05B3"/>
                </a:solidFill>
                <a:latin typeface="Calibri" panose="020F0502020204030204" pitchFamily="34" charset="0"/>
              </a:rPr>
              <a:t>data.</a:t>
            </a:r>
          </a:p>
          <a:p>
            <a:pPr marL="4327525" lvl="6" indent="-1690688" eaLnBrk="1" hangingPunct="1">
              <a:tabLst>
                <a:tab pos="1690688" algn="l"/>
                <a:tab pos="1700213" algn="l"/>
                <a:tab pos="2157413"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pPr>
            <a:endParaRPr lang="en-GB" altLang="pt-BR" sz="2800" dirty="0">
              <a:solidFill>
                <a:srgbClr val="2A05B3"/>
              </a:solidFill>
              <a:latin typeface="Calibri" panose="020F0502020204030204" pitchFamily="34" charset="0"/>
            </a:endParaRPr>
          </a:p>
          <a:p>
            <a:pPr marL="4327525" lvl="6" indent="-1690688" eaLnBrk="1" hangingPunct="1">
              <a:tabLst>
                <a:tab pos="1690688" algn="l"/>
                <a:tab pos="1700213" algn="l"/>
                <a:tab pos="2157413"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pPr>
            <a:r>
              <a:rPr lang="en-GB" altLang="pt-BR" sz="2800" dirty="0">
                <a:solidFill>
                  <a:srgbClr val="2A05B3"/>
                </a:solidFill>
                <a:latin typeface="Calibri" panose="020F0502020204030204" pitchFamily="34" charset="0"/>
              </a:rPr>
              <a:t>standards.</a:t>
            </a:r>
          </a:p>
          <a:p>
            <a:pPr marL="4327525" lvl="6" indent="-1690688" eaLnBrk="1" hangingPunct="1">
              <a:tabLst>
                <a:tab pos="1690688" algn="l"/>
                <a:tab pos="1700213" algn="l"/>
                <a:tab pos="2157413"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pPr>
            <a:endParaRPr lang="en-GB" altLang="pt-BR" sz="2800" dirty="0">
              <a:solidFill>
                <a:srgbClr val="2A05B3"/>
              </a:solidFill>
              <a:latin typeface="Calibri" panose="020F0502020204030204" pitchFamily="34" charset="0"/>
            </a:endParaRPr>
          </a:p>
          <a:p>
            <a:pPr marL="4327525" lvl="6" indent="-1690688" eaLnBrk="1" hangingPunct="1">
              <a:tabLst>
                <a:tab pos="1690688" algn="l"/>
                <a:tab pos="1700213" algn="l"/>
                <a:tab pos="2157413"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pPr>
            <a:r>
              <a:rPr lang="en-GB" altLang="pt-BR" sz="2800" dirty="0">
                <a:solidFill>
                  <a:srgbClr val="2A05B3"/>
                </a:solidFill>
                <a:latin typeface="Calibri" panose="020F0502020204030204" pitchFamily="34" charset="0"/>
              </a:rPr>
              <a:t>access to research publications.</a:t>
            </a:r>
          </a:p>
          <a:p>
            <a:pPr marL="4327525" lvl="6" indent="-1690688" eaLnBrk="1" hangingPunct="1">
              <a:tabLst>
                <a:tab pos="1690688" algn="l"/>
                <a:tab pos="1700213" algn="l"/>
                <a:tab pos="2157413"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pPr>
            <a:endParaRPr lang="en-GB" altLang="pt-BR" sz="2800" dirty="0">
              <a:solidFill>
                <a:srgbClr val="2A05B3"/>
              </a:solidFill>
              <a:latin typeface="Calibri" panose="020F0502020204030204" pitchFamily="34" charset="0"/>
            </a:endParaRPr>
          </a:p>
          <a:p>
            <a:pPr marL="4327525" lvl="6" indent="-1690688" eaLnBrk="1" hangingPunct="1">
              <a:tabLst>
                <a:tab pos="1690688" algn="l"/>
                <a:tab pos="1700213" algn="l"/>
                <a:tab pos="2157413"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pPr>
            <a:r>
              <a:rPr lang="en-GB" altLang="pt-BR" sz="2800" dirty="0">
                <a:solidFill>
                  <a:srgbClr val="2A05B3"/>
                </a:solidFill>
                <a:latin typeface="Calibri" panose="020F0502020204030204" pitchFamily="34" charset="0"/>
              </a:rPr>
              <a:t>education resources. </a:t>
            </a:r>
          </a:p>
        </p:txBody>
      </p:sp>
      <p:sp>
        <p:nvSpPr>
          <p:cNvPr id="12" name="Retângulo 11"/>
          <p:cNvSpPr/>
          <p:nvPr/>
        </p:nvSpPr>
        <p:spPr>
          <a:xfrm>
            <a:off x="395536" y="3284984"/>
            <a:ext cx="2146743" cy="923330"/>
          </a:xfrm>
          <a:prstGeom prst="rect">
            <a:avLst/>
          </a:prstGeom>
          <a:noFill/>
        </p:spPr>
        <p:txBody>
          <a:bodyPr wrap="none" lIns="91440" tIns="45720" rIns="91440" bIns="45720">
            <a:spAutoFit/>
          </a:bodyPr>
          <a:lstStyle/>
          <a:p>
            <a:pPr algn="ctr"/>
            <a:r>
              <a:rPr lang="pt-BR" sz="5400" b="1" cap="none" spc="0" dirty="0">
                <a:ln w="22225">
                  <a:solidFill>
                    <a:schemeClr val="accent2"/>
                  </a:solidFill>
                  <a:prstDash val="solid"/>
                </a:ln>
                <a:solidFill>
                  <a:schemeClr val="accent2">
                    <a:lumMod val="40000"/>
                    <a:lumOff val="60000"/>
                  </a:schemeClr>
                </a:solidFill>
                <a:effectLst/>
              </a:rPr>
              <a:t>OPEN</a:t>
            </a:r>
          </a:p>
        </p:txBody>
      </p:sp>
      <p:sp>
        <p:nvSpPr>
          <p:cNvPr id="13" name="Chave esquerda 12"/>
          <p:cNvSpPr/>
          <p:nvPr/>
        </p:nvSpPr>
        <p:spPr>
          <a:xfrm>
            <a:off x="2915816" y="1916832"/>
            <a:ext cx="288032" cy="388843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956477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
          <p:cNvSpPr txBox="1">
            <a:spLocks noChangeArrowheads="1"/>
          </p:cNvSpPr>
          <p:nvPr/>
        </p:nvSpPr>
        <p:spPr bwMode="auto">
          <a:xfrm>
            <a:off x="613164" y="148438"/>
            <a:ext cx="7700962" cy="4783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marL="344488" indent="-334963"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5pPr>
            <a:lvl6pPr marL="25146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6pPr>
            <a:lvl7pPr marL="29718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7pPr>
            <a:lvl8pPr marL="34290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8pPr>
            <a:lvl9pPr marL="38862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9pPr>
          </a:lstStyle>
          <a:p>
            <a:pPr eaLnBrk="1" hangingPunct="1">
              <a:lnSpc>
                <a:spcPct val="100000"/>
              </a:lnSpc>
              <a:buClrTx/>
              <a:buFontTx/>
              <a:buNone/>
            </a:pPr>
            <a:r>
              <a:rPr lang="en-GB" altLang="en-US" sz="2800" b="1">
                <a:solidFill>
                  <a:srgbClr val="2A05B3"/>
                </a:solidFill>
                <a:latin typeface="Calibri" panose="020F0502020204030204" pitchFamily="34" charset="0"/>
              </a:rPr>
              <a:t>Current</a:t>
            </a:r>
            <a:r>
              <a:rPr lang="pt-BR" altLang="en-US" sz="2800" b="1">
                <a:solidFill>
                  <a:srgbClr val="2A05B3"/>
                </a:solidFill>
                <a:latin typeface="Calibri" panose="020F0502020204030204" pitchFamily="34" charset="0"/>
              </a:rPr>
              <a:t> </a:t>
            </a:r>
            <a:r>
              <a:rPr lang="en-GB" altLang="en-US" sz="2800" b="1" dirty="0">
                <a:solidFill>
                  <a:srgbClr val="2A05B3"/>
                </a:solidFill>
                <a:latin typeface="Calibri" panose="020F0502020204030204" pitchFamily="34" charset="0"/>
              </a:rPr>
              <a:t>Research</a:t>
            </a:r>
            <a:endParaRPr lang="en-GB" altLang="pt-BR" sz="2800" dirty="0">
              <a:solidFill>
                <a:srgbClr val="2A05B3"/>
              </a:solidFill>
              <a:latin typeface="Calibri" panose="020F0502020204030204" pitchFamily="34" charset="0"/>
            </a:endParaRPr>
          </a:p>
        </p:txBody>
      </p:sp>
      <p:sp>
        <p:nvSpPr>
          <p:cNvPr id="4" name="Text Box 3"/>
          <p:cNvSpPr txBox="1">
            <a:spLocks noChangeArrowheads="1"/>
          </p:cNvSpPr>
          <p:nvPr/>
        </p:nvSpPr>
        <p:spPr bwMode="auto">
          <a:xfrm>
            <a:off x="287017" y="692696"/>
            <a:ext cx="8856983" cy="1615827"/>
          </a:xfrm>
          <a:prstGeom prst="rect">
            <a:avLst/>
          </a:prstGeom>
          <a:noFill/>
          <a:ln w="9525" algn="ctr">
            <a:noFill/>
            <a:miter lim="800000"/>
            <a:headEnd/>
            <a:tailEnd/>
          </a:ln>
        </p:spPr>
        <p:txBody>
          <a:bodyPr wrap="square">
            <a:spAutoFit/>
          </a:bodyPr>
          <a:lstStyle/>
          <a:p>
            <a:pPr>
              <a:lnSpc>
                <a:spcPct val="150000"/>
              </a:lnSpc>
              <a:spcBef>
                <a:spcPct val="50000"/>
              </a:spcBef>
            </a:pPr>
            <a:r>
              <a:rPr lang="pt-BR" dirty="0" err="1">
                <a:solidFill>
                  <a:srgbClr val="000080"/>
                </a:solidFill>
                <a:latin typeface="Calibri" pitchFamily="34" charset="0"/>
                <a:cs typeface="Arial" charset="0"/>
              </a:rPr>
              <a:t>Knowledge</a:t>
            </a:r>
            <a:r>
              <a:rPr lang="pt-BR" dirty="0">
                <a:solidFill>
                  <a:srgbClr val="000080"/>
                </a:solidFill>
                <a:latin typeface="Calibri" pitchFamily="34" charset="0"/>
                <a:cs typeface="Arial" charset="0"/>
              </a:rPr>
              <a:t> </a:t>
            </a:r>
            <a:r>
              <a:rPr lang="pt-BR" dirty="0" err="1">
                <a:solidFill>
                  <a:srgbClr val="000080"/>
                </a:solidFill>
                <a:latin typeface="Calibri" pitchFamily="34" charset="0"/>
                <a:cs typeface="Arial" charset="0"/>
              </a:rPr>
              <a:t>sharing</a:t>
            </a:r>
            <a:r>
              <a:rPr lang="pt-BR" dirty="0">
                <a:solidFill>
                  <a:srgbClr val="000080"/>
                </a:solidFill>
                <a:latin typeface="Calibri" pitchFamily="34" charset="0"/>
                <a:cs typeface="Arial" charset="0"/>
              </a:rPr>
              <a:t>: </a:t>
            </a:r>
            <a:r>
              <a:rPr lang="pt-BR" dirty="0" err="1">
                <a:solidFill>
                  <a:srgbClr val="000080"/>
                </a:solidFill>
                <a:latin typeface="Calibri" pitchFamily="34" charset="0"/>
                <a:cs typeface="Arial" charset="0"/>
              </a:rPr>
              <a:t>Academic</a:t>
            </a:r>
            <a:r>
              <a:rPr lang="pt-BR" dirty="0">
                <a:solidFill>
                  <a:srgbClr val="000080"/>
                </a:solidFill>
                <a:latin typeface="Calibri" pitchFamily="34" charset="0"/>
                <a:cs typeface="Arial" charset="0"/>
              </a:rPr>
              <a:t> </a:t>
            </a:r>
            <a:r>
              <a:rPr lang="pt-BR" dirty="0" err="1">
                <a:solidFill>
                  <a:srgbClr val="000080"/>
                </a:solidFill>
                <a:latin typeface="Calibri" pitchFamily="34" charset="0"/>
                <a:cs typeface="Arial" charset="0"/>
              </a:rPr>
              <a:t>And</a:t>
            </a:r>
            <a:r>
              <a:rPr lang="pt-BR" dirty="0">
                <a:solidFill>
                  <a:srgbClr val="000080"/>
                </a:solidFill>
                <a:latin typeface="Calibri" pitchFamily="34" charset="0"/>
                <a:cs typeface="Arial" charset="0"/>
              </a:rPr>
              <a:t> </a:t>
            </a:r>
            <a:r>
              <a:rPr lang="pt-BR" dirty="0" err="1">
                <a:solidFill>
                  <a:srgbClr val="000080"/>
                </a:solidFill>
                <a:latin typeface="Calibri" pitchFamily="34" charset="0"/>
                <a:cs typeface="Arial" charset="0"/>
              </a:rPr>
              <a:t>Reseacrh</a:t>
            </a:r>
            <a:r>
              <a:rPr lang="pt-BR" dirty="0">
                <a:solidFill>
                  <a:srgbClr val="000080"/>
                </a:solidFill>
                <a:latin typeface="Calibri" pitchFamily="34" charset="0"/>
                <a:cs typeface="Arial" charset="0"/>
              </a:rPr>
              <a:t> </a:t>
            </a:r>
            <a:r>
              <a:rPr lang="pt-BR" dirty="0" err="1">
                <a:solidFill>
                  <a:srgbClr val="000080"/>
                </a:solidFill>
                <a:latin typeface="Calibri" pitchFamily="34" charset="0"/>
                <a:cs typeface="Arial" charset="0"/>
              </a:rPr>
              <a:t>SDI</a:t>
            </a:r>
            <a:endParaRPr lang="pt-BR" dirty="0">
              <a:solidFill>
                <a:srgbClr val="000080"/>
              </a:solidFill>
              <a:latin typeface="Calibri" pitchFamily="34" charset="0"/>
              <a:cs typeface="Arial" charset="0"/>
            </a:endParaRPr>
          </a:p>
          <a:p>
            <a:pPr marL="342900" indent="-342900">
              <a:lnSpc>
                <a:spcPct val="150000"/>
              </a:lnSpc>
              <a:spcBef>
                <a:spcPct val="50000"/>
              </a:spcBef>
              <a:buFont typeface="+mj-lt"/>
              <a:buAutoNum type="arabicPeriod"/>
            </a:pPr>
            <a:endParaRPr lang="pt-BR" dirty="0">
              <a:solidFill>
                <a:srgbClr val="000080"/>
              </a:solidFill>
              <a:latin typeface="Calibri" pitchFamily="34" charset="0"/>
              <a:cs typeface="Arial" charset="0"/>
            </a:endParaRPr>
          </a:p>
          <a:p>
            <a:pPr marL="342900" indent="-342900">
              <a:lnSpc>
                <a:spcPct val="150000"/>
              </a:lnSpc>
              <a:spcBef>
                <a:spcPct val="50000"/>
              </a:spcBef>
              <a:buFont typeface="+mj-lt"/>
              <a:buAutoNum type="arabicPeriod"/>
            </a:pPr>
            <a:endParaRPr lang="pt-BR" dirty="0">
              <a:solidFill>
                <a:srgbClr val="000080"/>
              </a:solidFill>
              <a:latin typeface="Calibri" pitchFamily="34" charset="0"/>
              <a:cs typeface="Arial" charset="0"/>
            </a:endParaRPr>
          </a:p>
        </p:txBody>
      </p:sp>
      <p:pic>
        <p:nvPicPr>
          <p:cNvPr id="2" name="Imagem 1"/>
          <p:cNvPicPr>
            <a:picLocks noChangeAspect="1"/>
          </p:cNvPicPr>
          <p:nvPr/>
        </p:nvPicPr>
        <p:blipFill>
          <a:blip r:embed="rId2"/>
          <a:stretch>
            <a:fillRect/>
          </a:stretch>
        </p:blipFill>
        <p:spPr>
          <a:xfrm>
            <a:off x="652984" y="1181867"/>
            <a:ext cx="7661142" cy="3928791"/>
          </a:xfrm>
          <a:prstGeom prst="rect">
            <a:avLst/>
          </a:prstGeom>
        </p:spPr>
      </p:pic>
      <p:sp>
        <p:nvSpPr>
          <p:cNvPr id="6" name="Text Box 3"/>
          <p:cNvSpPr txBox="1">
            <a:spLocks noChangeArrowheads="1"/>
          </p:cNvSpPr>
          <p:nvPr/>
        </p:nvSpPr>
        <p:spPr bwMode="auto">
          <a:xfrm>
            <a:off x="637425" y="5747505"/>
            <a:ext cx="8856983" cy="1615827"/>
          </a:xfrm>
          <a:prstGeom prst="rect">
            <a:avLst/>
          </a:prstGeom>
          <a:noFill/>
          <a:ln w="9525" algn="ctr">
            <a:noFill/>
            <a:miter lim="800000"/>
            <a:headEnd/>
            <a:tailEnd/>
          </a:ln>
        </p:spPr>
        <p:txBody>
          <a:bodyPr wrap="square">
            <a:spAutoFit/>
          </a:bodyPr>
          <a:lstStyle/>
          <a:p>
            <a:pPr>
              <a:lnSpc>
                <a:spcPct val="150000"/>
              </a:lnSpc>
              <a:spcBef>
                <a:spcPct val="50000"/>
              </a:spcBef>
            </a:pPr>
            <a:r>
              <a:rPr lang="pt-BR" dirty="0" err="1">
                <a:solidFill>
                  <a:srgbClr val="000080"/>
                </a:solidFill>
                <a:latin typeface="Calibri" pitchFamily="34" charset="0"/>
                <a:cs typeface="Arial" charset="0"/>
              </a:rPr>
              <a:t>Can</a:t>
            </a:r>
            <a:r>
              <a:rPr lang="pt-BR" dirty="0">
                <a:solidFill>
                  <a:srgbClr val="000080"/>
                </a:solidFill>
                <a:latin typeface="Calibri" pitchFamily="34" charset="0"/>
                <a:cs typeface="Arial" charset="0"/>
              </a:rPr>
              <a:t> </a:t>
            </a:r>
            <a:r>
              <a:rPr lang="pt-BR" dirty="0" err="1">
                <a:solidFill>
                  <a:srgbClr val="000080"/>
                </a:solidFill>
                <a:latin typeface="Calibri" pitchFamily="34" charset="0"/>
                <a:cs typeface="Arial" charset="0"/>
              </a:rPr>
              <a:t>you</a:t>
            </a:r>
            <a:r>
              <a:rPr lang="pt-BR" dirty="0">
                <a:solidFill>
                  <a:srgbClr val="000080"/>
                </a:solidFill>
                <a:latin typeface="Calibri" pitchFamily="34" charset="0"/>
                <a:cs typeface="Arial" charset="0"/>
              </a:rPr>
              <a:t> help </a:t>
            </a:r>
            <a:r>
              <a:rPr lang="pt-BR" dirty="0" err="1">
                <a:solidFill>
                  <a:srgbClr val="000080"/>
                </a:solidFill>
                <a:latin typeface="Calibri" pitchFamily="34" charset="0"/>
                <a:cs typeface="Arial" charset="0"/>
              </a:rPr>
              <a:t>us</a:t>
            </a:r>
            <a:r>
              <a:rPr lang="pt-BR" dirty="0">
                <a:solidFill>
                  <a:srgbClr val="000080"/>
                </a:solidFill>
                <a:latin typeface="Calibri" pitchFamily="34" charset="0"/>
                <a:cs typeface="Arial" charset="0"/>
              </a:rPr>
              <a:t>? Online </a:t>
            </a:r>
            <a:r>
              <a:rPr lang="pt-BR" dirty="0" err="1">
                <a:solidFill>
                  <a:srgbClr val="000080"/>
                </a:solidFill>
                <a:latin typeface="Calibri" pitchFamily="34" charset="0"/>
                <a:cs typeface="Arial" charset="0"/>
              </a:rPr>
              <a:t>questionnaire</a:t>
            </a:r>
            <a:r>
              <a:rPr lang="pt-BR" dirty="0">
                <a:solidFill>
                  <a:srgbClr val="000080"/>
                </a:solidFill>
                <a:latin typeface="Calibri" pitchFamily="34" charset="0"/>
                <a:cs typeface="Arial" charset="0"/>
              </a:rPr>
              <a:t>: </a:t>
            </a:r>
            <a:r>
              <a:rPr lang="en-GB" dirty="0">
                <a:solidFill>
                  <a:srgbClr val="444444"/>
                </a:solidFill>
                <a:latin typeface="Roboto"/>
              </a:rPr>
              <a:t>https://goo.gl/B8bJp8</a:t>
            </a:r>
            <a:r>
              <a:rPr lang="pt-BR" dirty="0">
                <a:solidFill>
                  <a:srgbClr val="000080"/>
                </a:solidFill>
                <a:latin typeface="Calibri" pitchFamily="34" charset="0"/>
                <a:cs typeface="Arial" charset="0"/>
              </a:rPr>
              <a:t> </a:t>
            </a:r>
          </a:p>
          <a:p>
            <a:pPr marL="342900" indent="-342900">
              <a:lnSpc>
                <a:spcPct val="150000"/>
              </a:lnSpc>
              <a:spcBef>
                <a:spcPct val="50000"/>
              </a:spcBef>
              <a:buFont typeface="+mj-lt"/>
              <a:buAutoNum type="arabicPeriod"/>
            </a:pPr>
            <a:endParaRPr lang="pt-BR" dirty="0">
              <a:solidFill>
                <a:srgbClr val="000080"/>
              </a:solidFill>
              <a:latin typeface="Calibri" pitchFamily="34" charset="0"/>
              <a:cs typeface="Arial" charset="0"/>
            </a:endParaRPr>
          </a:p>
          <a:p>
            <a:pPr marL="342900" indent="-342900">
              <a:lnSpc>
                <a:spcPct val="150000"/>
              </a:lnSpc>
              <a:spcBef>
                <a:spcPct val="50000"/>
              </a:spcBef>
              <a:buFont typeface="+mj-lt"/>
              <a:buAutoNum type="arabicPeriod"/>
            </a:pPr>
            <a:endParaRPr lang="pt-BR" dirty="0">
              <a:solidFill>
                <a:srgbClr val="000080"/>
              </a:solidFill>
              <a:latin typeface="Calibri" pitchFamily="34" charset="0"/>
              <a:cs typeface="Arial" charset="0"/>
            </a:endParaRPr>
          </a:p>
        </p:txBody>
      </p:sp>
      <p:pic>
        <p:nvPicPr>
          <p:cNvPr id="1026" name="Picture 2" descr="Resultado de imagem para online surv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256" y="5412237"/>
            <a:ext cx="1114425" cy="102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696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p:cNvSpPr txBox="1">
            <a:spLocks noChangeArrowheads="1"/>
          </p:cNvSpPr>
          <p:nvPr/>
        </p:nvSpPr>
        <p:spPr bwMode="auto">
          <a:xfrm>
            <a:off x="611560" y="188640"/>
            <a:ext cx="7700962" cy="4783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marL="344488" indent="-334963"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5pPr>
            <a:lvl6pPr marL="25146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6pPr>
            <a:lvl7pPr marL="29718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7pPr>
            <a:lvl8pPr marL="34290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8pPr>
            <a:lvl9pPr marL="38862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9pPr>
          </a:lstStyle>
          <a:p>
            <a:pPr eaLnBrk="1" hangingPunct="1">
              <a:lnSpc>
                <a:spcPct val="100000"/>
              </a:lnSpc>
              <a:buClrTx/>
              <a:buFontTx/>
              <a:buNone/>
            </a:pPr>
            <a:r>
              <a:rPr lang="en-US" altLang="en-US" sz="2800" b="1" dirty="0">
                <a:solidFill>
                  <a:srgbClr val="2A05B3"/>
                </a:solidFill>
                <a:latin typeface="Calibri" panose="020F0502020204030204" pitchFamily="34" charset="0"/>
              </a:rPr>
              <a:t>Summarizing</a:t>
            </a:r>
          </a:p>
          <a:p>
            <a:pPr eaLnBrk="1" hangingPunct="1">
              <a:lnSpc>
                <a:spcPct val="100000"/>
              </a:lnSpc>
              <a:buClrTx/>
              <a:buFontTx/>
              <a:buNone/>
            </a:pPr>
            <a:endParaRPr lang="en-US" altLang="pt-BR" sz="2800" b="1" dirty="0">
              <a:solidFill>
                <a:srgbClr val="2A05B3"/>
              </a:solidFill>
              <a:latin typeface="Calibri" panose="020F0502020204030204" pitchFamily="34" charset="0"/>
            </a:endParaRPr>
          </a:p>
          <a:p>
            <a:pPr marL="4327525" lvl="6" indent="-4327525" eaLnBrk="1" hangingPunct="1">
              <a:tabLst>
                <a:tab pos="1690688" algn="l"/>
                <a:tab pos="1700213" algn="l"/>
                <a:tab pos="2157413"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pPr>
            <a:r>
              <a:rPr lang="en-US" altLang="pt-BR" sz="2800" dirty="0">
                <a:solidFill>
                  <a:srgbClr val="2A05B3"/>
                </a:solidFill>
                <a:latin typeface="Calibri" panose="020F0502020204030204" pitchFamily="34" charset="0"/>
              </a:rPr>
              <a:t>Openness can help:</a:t>
            </a:r>
          </a:p>
          <a:p>
            <a:pPr marL="4327525" lvl="6" indent="-4327525" eaLnBrk="1" hangingPunct="1">
              <a:tabLst>
                <a:tab pos="1690688" algn="l"/>
                <a:tab pos="1700213" algn="l"/>
                <a:tab pos="2157413"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pPr>
            <a:endParaRPr lang="en-US" altLang="pt-BR" sz="2800" dirty="0">
              <a:solidFill>
                <a:srgbClr val="2A05B3"/>
              </a:solidFill>
              <a:latin typeface="Calibri" panose="020F0502020204030204" pitchFamily="34" charset="0"/>
            </a:endParaRPr>
          </a:p>
          <a:p>
            <a:pPr marL="530225" lvl="6" indent="-530225" eaLnBrk="1" hangingPunct="1">
              <a:buFont typeface="Arial" panose="020B0604020202020204" pitchFamily="34" charset="0"/>
              <a:buChar char="•"/>
              <a:tabLst>
                <a:tab pos="1690688" algn="l"/>
                <a:tab pos="1700213" algn="l"/>
                <a:tab pos="2157413"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pPr>
            <a:r>
              <a:rPr lang="en-US" altLang="pt-BR" sz="2800" dirty="0">
                <a:solidFill>
                  <a:srgbClr val="2A05B3"/>
                </a:solidFill>
                <a:latin typeface="Calibri" panose="020F0502020204030204" pitchFamily="34" charset="0"/>
              </a:rPr>
              <a:t>To visualize inequalities ...</a:t>
            </a:r>
          </a:p>
          <a:p>
            <a:pPr marL="530225" lvl="6" indent="-530225" eaLnBrk="1" hangingPunct="1">
              <a:buFont typeface="Arial" panose="020B0604020202020204" pitchFamily="34" charset="0"/>
              <a:buChar char="•"/>
              <a:tabLst>
                <a:tab pos="1690688" algn="l"/>
                <a:tab pos="1700213" algn="l"/>
                <a:tab pos="2157413"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pPr>
            <a:r>
              <a:rPr lang="en-US" altLang="pt-BR" sz="2800" dirty="0">
                <a:solidFill>
                  <a:srgbClr val="2A05B3"/>
                </a:solidFill>
                <a:latin typeface="Calibri" panose="020F0502020204030204" pitchFamily="34" charset="0"/>
              </a:rPr>
              <a:t>To collaborate WITH communities...</a:t>
            </a:r>
          </a:p>
          <a:p>
            <a:pPr marL="530225" lvl="6" indent="-530225" eaLnBrk="1" hangingPunct="1">
              <a:buFont typeface="Arial" panose="020B0604020202020204" pitchFamily="34" charset="0"/>
              <a:buChar char="•"/>
              <a:tabLst>
                <a:tab pos="1690688" algn="l"/>
                <a:tab pos="1700213" algn="l"/>
                <a:tab pos="2157413"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pPr>
            <a:r>
              <a:rPr lang="en-US" altLang="pt-BR" sz="2800" dirty="0">
                <a:solidFill>
                  <a:srgbClr val="2A05B3"/>
                </a:solidFill>
                <a:latin typeface="Calibri" panose="020F0502020204030204" pitchFamily="34" charset="0"/>
              </a:rPr>
              <a:t>To share knowledge...</a:t>
            </a:r>
          </a:p>
        </p:txBody>
      </p:sp>
      <p:pic>
        <p:nvPicPr>
          <p:cNvPr id="3" name="Picture 18" descr="home_0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619672" y="4437112"/>
            <a:ext cx="1752600" cy="1317625"/>
          </a:xfrm>
          <a:prstGeom prst="rect">
            <a:avLst/>
          </a:prstGeom>
          <a:noFill/>
          <a:ln w="9525">
            <a:noFill/>
            <a:miter lim="800000"/>
            <a:headEnd/>
            <a:tailEnd/>
          </a:ln>
        </p:spPr>
      </p:pic>
      <p:pic>
        <p:nvPicPr>
          <p:cNvPr id="2050" name="Picture 2" descr="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4325987"/>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149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p:cNvSpPr txBox="1">
            <a:spLocks noChangeArrowheads="1"/>
          </p:cNvSpPr>
          <p:nvPr/>
        </p:nvSpPr>
        <p:spPr bwMode="auto">
          <a:xfrm>
            <a:off x="107504" y="188640"/>
            <a:ext cx="9036496" cy="4783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marL="344488" indent="-334963"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5pPr>
            <a:lvl6pPr marL="25146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6pPr>
            <a:lvl7pPr marL="29718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7pPr>
            <a:lvl8pPr marL="34290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8pPr>
            <a:lvl9pPr marL="38862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9pPr>
          </a:lstStyle>
          <a:p>
            <a:pPr eaLnBrk="1" hangingPunct="1">
              <a:lnSpc>
                <a:spcPct val="100000"/>
              </a:lnSpc>
              <a:buClrTx/>
              <a:buFontTx/>
              <a:buNone/>
            </a:pPr>
            <a:endParaRPr lang="pt-BR" altLang="pt-BR" sz="1600" b="1" dirty="0">
              <a:solidFill>
                <a:srgbClr val="2A05B3"/>
              </a:solidFill>
              <a:latin typeface="Calibri" panose="020F0502020204030204" pitchFamily="34" charset="0"/>
            </a:endParaRPr>
          </a:p>
          <a:p>
            <a:pPr eaLnBrk="1" hangingPunct="1">
              <a:lnSpc>
                <a:spcPct val="150000"/>
              </a:lnSpc>
              <a:buClrTx/>
              <a:buFontTx/>
              <a:buNone/>
            </a:pPr>
            <a:r>
              <a:rPr lang="pt-BR" altLang="pt-BR" sz="1800" b="1" dirty="0" err="1">
                <a:solidFill>
                  <a:srgbClr val="2A05B3"/>
                </a:solidFill>
                <a:latin typeface="Calibri" panose="020F0502020204030204" pitchFamily="34" charset="0"/>
              </a:rPr>
              <a:t>ICC</a:t>
            </a:r>
            <a:r>
              <a:rPr lang="pt-BR" altLang="pt-BR" sz="1800" b="1" dirty="0">
                <a:solidFill>
                  <a:srgbClr val="2A05B3"/>
                </a:solidFill>
                <a:latin typeface="Calibri" panose="020F0502020204030204" pitchFamily="34" charset="0"/>
              </a:rPr>
              <a:t> 2017 – </a:t>
            </a:r>
            <a:r>
              <a:rPr lang="pt-BR" altLang="pt-BR" sz="1800" b="1" dirty="0" err="1">
                <a:solidFill>
                  <a:srgbClr val="2A05B3"/>
                </a:solidFill>
                <a:latin typeface="Calibri" panose="020F0502020204030204" pitchFamily="34" charset="0"/>
              </a:rPr>
              <a:t>SDI</a:t>
            </a:r>
            <a:r>
              <a:rPr lang="pt-BR" altLang="pt-BR" sz="1800" b="1" dirty="0">
                <a:solidFill>
                  <a:srgbClr val="2A05B3"/>
                </a:solidFill>
                <a:latin typeface="Calibri" panose="020F0502020204030204" pitchFamily="34" charset="0"/>
              </a:rPr>
              <a:t> OPEN WORKSHOP!</a:t>
            </a:r>
          </a:p>
          <a:p>
            <a:pPr eaLnBrk="1" hangingPunct="1">
              <a:lnSpc>
                <a:spcPct val="150000"/>
              </a:lnSpc>
              <a:buClrTx/>
              <a:buFontTx/>
              <a:buNone/>
            </a:pPr>
            <a:endParaRPr lang="pt-BR" altLang="pt-BR" sz="1600" dirty="0">
              <a:solidFill>
                <a:srgbClr val="2A05B3"/>
              </a:solidFill>
              <a:latin typeface="Calibri" panose="020F0502020204030204" pitchFamily="34" charset="0"/>
            </a:endParaRPr>
          </a:p>
          <a:p>
            <a:pPr eaLnBrk="1" hangingPunct="1">
              <a:lnSpc>
                <a:spcPct val="150000"/>
              </a:lnSpc>
              <a:buClrTx/>
              <a:buFontTx/>
              <a:buNone/>
            </a:pPr>
            <a:r>
              <a:rPr lang="pt-BR" altLang="pt-BR" sz="1600" dirty="0" err="1">
                <a:solidFill>
                  <a:srgbClr val="2A05B3"/>
                </a:solidFill>
                <a:latin typeface="Calibri" panose="020F0502020204030204" pitchFamily="34" charset="0"/>
              </a:rPr>
              <a:t>LabGeolivre</a:t>
            </a:r>
            <a:r>
              <a:rPr lang="pt-BR" altLang="pt-BR" sz="1600" dirty="0">
                <a:solidFill>
                  <a:srgbClr val="2A05B3"/>
                </a:solidFill>
                <a:latin typeface="Calibri" panose="020F0502020204030204" pitchFamily="34" charset="0"/>
              </a:rPr>
              <a:t> (www.labgeolivre.ufpr.br) </a:t>
            </a:r>
          </a:p>
          <a:p>
            <a:pPr eaLnBrk="1" hangingPunct="1">
              <a:lnSpc>
                <a:spcPct val="150000"/>
              </a:lnSpc>
              <a:buClrTx/>
              <a:buFontTx/>
              <a:buNone/>
            </a:pPr>
            <a:r>
              <a:rPr lang="pt-BR" altLang="pt-BR" sz="1600" dirty="0" err="1">
                <a:solidFill>
                  <a:srgbClr val="2A05B3"/>
                </a:solidFill>
                <a:latin typeface="Calibri" panose="020F0502020204030204" pitchFamily="34" charset="0"/>
              </a:rPr>
              <a:t>Geo4All</a:t>
            </a:r>
            <a:r>
              <a:rPr lang="pt-BR" altLang="pt-BR" sz="1600" dirty="0">
                <a:solidFill>
                  <a:srgbClr val="2A05B3"/>
                </a:solidFill>
                <a:latin typeface="Calibri" panose="020F0502020204030204" pitchFamily="34" charset="0"/>
              </a:rPr>
              <a:t> (www.geoforall.org)</a:t>
            </a:r>
          </a:p>
          <a:p>
            <a:pPr>
              <a:lnSpc>
                <a:spcPct val="150000"/>
              </a:lnSpc>
            </a:pPr>
            <a:r>
              <a:rPr lang="pt-BR" sz="1600" dirty="0" err="1">
                <a:solidFill>
                  <a:srgbClr val="000080"/>
                </a:solidFill>
                <a:latin typeface="Calibri" pitchFamily="34" charset="0"/>
                <a:cs typeface="Times New Roman" pitchFamily="18" charset="0"/>
              </a:rPr>
              <a:t>ICA</a:t>
            </a:r>
            <a:r>
              <a:rPr lang="pt-BR" sz="1600" dirty="0">
                <a:solidFill>
                  <a:srgbClr val="000080"/>
                </a:solidFill>
                <a:latin typeface="Calibri" pitchFamily="34" charset="0"/>
                <a:cs typeface="Times New Roman" pitchFamily="18" charset="0"/>
              </a:rPr>
              <a:t> </a:t>
            </a:r>
            <a:r>
              <a:rPr lang="pt-BR" sz="1600" dirty="0" err="1">
                <a:solidFill>
                  <a:srgbClr val="000080"/>
                </a:solidFill>
                <a:latin typeface="Calibri" pitchFamily="34" charset="0"/>
                <a:cs typeface="Times New Roman" pitchFamily="18" charset="0"/>
              </a:rPr>
              <a:t>Commission</a:t>
            </a:r>
            <a:r>
              <a:rPr lang="pt-BR" sz="1600" dirty="0">
                <a:solidFill>
                  <a:srgbClr val="000080"/>
                </a:solidFill>
                <a:latin typeface="Calibri" pitchFamily="34" charset="0"/>
                <a:cs typeface="Times New Roman" pitchFamily="18" charset="0"/>
              </a:rPr>
              <a:t> </a:t>
            </a:r>
            <a:r>
              <a:rPr lang="pt-BR" sz="1600" dirty="0" err="1">
                <a:solidFill>
                  <a:srgbClr val="000080"/>
                </a:solidFill>
                <a:latin typeface="Calibri" pitchFamily="34" charset="0"/>
                <a:cs typeface="Times New Roman" pitchFamily="18" charset="0"/>
              </a:rPr>
              <a:t>on</a:t>
            </a:r>
            <a:r>
              <a:rPr lang="pt-BR" sz="1600" dirty="0">
                <a:solidFill>
                  <a:srgbClr val="000080"/>
                </a:solidFill>
                <a:latin typeface="Calibri" pitchFamily="34" charset="0"/>
                <a:cs typeface="Times New Roman" pitchFamily="18" charset="0"/>
              </a:rPr>
              <a:t> Open </a:t>
            </a:r>
            <a:r>
              <a:rPr lang="pt-BR" sz="1600" dirty="0" err="1">
                <a:solidFill>
                  <a:srgbClr val="000080"/>
                </a:solidFill>
                <a:latin typeface="Calibri" pitchFamily="34" charset="0"/>
                <a:cs typeface="Times New Roman" pitchFamily="18" charset="0"/>
              </a:rPr>
              <a:t>Source</a:t>
            </a:r>
            <a:r>
              <a:rPr lang="pt-BR" sz="1600" dirty="0">
                <a:solidFill>
                  <a:srgbClr val="000080"/>
                </a:solidFill>
                <a:latin typeface="Calibri" pitchFamily="34" charset="0"/>
                <a:cs typeface="Times New Roman" pitchFamily="18" charset="0"/>
              </a:rPr>
              <a:t> </a:t>
            </a:r>
            <a:r>
              <a:rPr lang="pt-BR" sz="1600" dirty="0" err="1">
                <a:solidFill>
                  <a:srgbClr val="000080"/>
                </a:solidFill>
                <a:latin typeface="Calibri" pitchFamily="34" charset="0"/>
                <a:cs typeface="Times New Roman" pitchFamily="18" charset="0"/>
              </a:rPr>
              <a:t>Geospatial</a:t>
            </a:r>
            <a:r>
              <a:rPr lang="pt-BR" sz="1600" dirty="0">
                <a:solidFill>
                  <a:srgbClr val="000080"/>
                </a:solidFill>
                <a:latin typeface="Calibri" pitchFamily="34" charset="0"/>
                <a:cs typeface="Times New Roman" pitchFamily="18" charset="0"/>
              </a:rPr>
              <a:t> Technologies (http://opensourcegeospatial.icaci.org/)</a:t>
            </a:r>
          </a:p>
          <a:p>
            <a:endParaRPr lang="pt-BR" sz="1800" dirty="0">
              <a:solidFill>
                <a:srgbClr val="000080"/>
              </a:solidFill>
              <a:latin typeface="Calibri" pitchFamily="34" charset="0"/>
              <a:cs typeface="Times New Roman" pitchFamily="18" charset="0"/>
            </a:endParaRPr>
          </a:p>
          <a:p>
            <a:r>
              <a:rPr lang="pt-BR" sz="1600" dirty="0">
                <a:solidFill>
                  <a:srgbClr val="000080"/>
                </a:solidFill>
                <a:latin typeface="Calibri" pitchFamily="34" charset="0"/>
                <a:cs typeface="Times New Roman" pitchFamily="18" charset="0"/>
              </a:rPr>
              <a:t>Team:</a:t>
            </a:r>
          </a:p>
          <a:p>
            <a:r>
              <a:rPr lang="pt-BR" sz="1600" dirty="0" err="1">
                <a:solidFill>
                  <a:srgbClr val="000080"/>
                </a:solidFill>
                <a:latin typeface="Calibri" pitchFamily="34" charset="0"/>
                <a:cs typeface="Times New Roman" pitchFamily="18" charset="0"/>
              </a:rPr>
              <a:t>Professors</a:t>
            </a:r>
            <a:r>
              <a:rPr lang="pt-BR" sz="1600" dirty="0">
                <a:solidFill>
                  <a:srgbClr val="000080"/>
                </a:solidFill>
                <a:latin typeface="Calibri" pitchFamily="34" charset="0"/>
                <a:cs typeface="Times New Roman" pitchFamily="18" charset="0"/>
              </a:rPr>
              <a:t>: Claudia Robbi Sluter </a:t>
            </a:r>
            <a:r>
              <a:rPr lang="pt-BR" sz="1600" dirty="0" err="1">
                <a:solidFill>
                  <a:srgbClr val="000080"/>
                </a:solidFill>
                <a:latin typeface="Calibri" pitchFamily="34" charset="0"/>
                <a:cs typeface="Times New Roman" pitchFamily="18" charset="0"/>
              </a:rPr>
              <a:t>and</a:t>
            </a:r>
            <a:r>
              <a:rPr lang="pt-BR" sz="1600" dirty="0">
                <a:solidFill>
                  <a:srgbClr val="000080"/>
                </a:solidFill>
                <a:latin typeface="Calibri" pitchFamily="34" charset="0"/>
                <a:cs typeface="Times New Roman" pitchFamily="18" charset="0"/>
              </a:rPr>
              <a:t> Luciene </a:t>
            </a:r>
            <a:r>
              <a:rPr lang="pt-BR" sz="1600" dirty="0" err="1">
                <a:solidFill>
                  <a:srgbClr val="000080"/>
                </a:solidFill>
                <a:latin typeface="Calibri" pitchFamily="34" charset="0"/>
                <a:cs typeface="Times New Roman" pitchFamily="18" charset="0"/>
              </a:rPr>
              <a:t>Delazari</a:t>
            </a:r>
            <a:endParaRPr lang="pt-BR" sz="1600" dirty="0">
              <a:solidFill>
                <a:srgbClr val="000080"/>
              </a:solidFill>
              <a:latin typeface="Calibri" pitchFamily="34" charset="0"/>
              <a:cs typeface="Times New Roman" pitchFamily="18" charset="0"/>
            </a:endParaRPr>
          </a:p>
          <a:p>
            <a:endParaRPr lang="pt-BR" sz="1600" dirty="0">
              <a:solidFill>
                <a:srgbClr val="000080"/>
              </a:solidFill>
              <a:latin typeface="Calibri" pitchFamily="34" charset="0"/>
              <a:cs typeface="Times New Roman" pitchFamily="18" charset="0"/>
            </a:endParaRPr>
          </a:p>
          <a:p>
            <a:r>
              <a:rPr lang="pt-BR" sz="1600" dirty="0" err="1">
                <a:solidFill>
                  <a:srgbClr val="000080"/>
                </a:solidFill>
                <a:latin typeface="Calibri" pitchFamily="34" charset="0"/>
                <a:cs typeface="Times New Roman" pitchFamily="18" charset="0"/>
              </a:rPr>
              <a:t>Undergraduate</a:t>
            </a:r>
            <a:r>
              <a:rPr lang="pt-BR" sz="1600" dirty="0">
                <a:solidFill>
                  <a:srgbClr val="000080"/>
                </a:solidFill>
                <a:latin typeface="Calibri" pitchFamily="34" charset="0"/>
                <a:cs typeface="Times New Roman" pitchFamily="18" charset="0"/>
              </a:rPr>
              <a:t> </a:t>
            </a:r>
            <a:r>
              <a:rPr lang="pt-BR" sz="1600" dirty="0" err="1">
                <a:solidFill>
                  <a:srgbClr val="000080"/>
                </a:solidFill>
                <a:latin typeface="Calibri" pitchFamily="34" charset="0"/>
                <a:cs typeface="Times New Roman" pitchFamily="18" charset="0"/>
              </a:rPr>
              <a:t>and</a:t>
            </a:r>
            <a:r>
              <a:rPr lang="pt-BR" sz="1600" dirty="0">
                <a:solidFill>
                  <a:srgbClr val="000080"/>
                </a:solidFill>
                <a:latin typeface="Calibri" pitchFamily="34" charset="0"/>
                <a:cs typeface="Times New Roman" pitchFamily="18" charset="0"/>
              </a:rPr>
              <a:t> </a:t>
            </a:r>
            <a:r>
              <a:rPr lang="pt-BR" sz="1600" dirty="0" err="1">
                <a:solidFill>
                  <a:srgbClr val="000080"/>
                </a:solidFill>
                <a:latin typeface="Calibri" pitchFamily="34" charset="0"/>
                <a:cs typeface="Times New Roman" pitchFamily="18" charset="0"/>
              </a:rPr>
              <a:t>Graduate</a:t>
            </a:r>
            <a:r>
              <a:rPr lang="pt-BR" sz="1600" dirty="0">
                <a:solidFill>
                  <a:srgbClr val="000080"/>
                </a:solidFill>
                <a:latin typeface="Calibri" pitchFamily="34" charset="0"/>
                <a:cs typeface="Times New Roman" pitchFamily="18" charset="0"/>
              </a:rPr>
              <a:t> </a:t>
            </a:r>
            <a:r>
              <a:rPr lang="pt-BR" sz="1600" dirty="0" err="1">
                <a:solidFill>
                  <a:srgbClr val="000080"/>
                </a:solidFill>
                <a:latin typeface="Calibri" pitchFamily="34" charset="0"/>
                <a:cs typeface="Times New Roman" pitchFamily="18" charset="0"/>
              </a:rPr>
              <a:t>Students</a:t>
            </a:r>
            <a:r>
              <a:rPr lang="pt-BR" sz="1600" dirty="0">
                <a:solidFill>
                  <a:srgbClr val="000080"/>
                </a:solidFill>
                <a:latin typeface="Calibri" pitchFamily="34" charset="0"/>
                <a:cs typeface="Times New Roman" pitchFamily="18" charset="0"/>
              </a:rPr>
              <a:t>: João Vitor </a:t>
            </a:r>
            <a:r>
              <a:rPr lang="pt-BR" sz="1600" dirty="0" err="1">
                <a:solidFill>
                  <a:srgbClr val="000080"/>
                </a:solidFill>
                <a:latin typeface="Calibri" pitchFamily="34" charset="0"/>
                <a:cs typeface="Times New Roman" pitchFamily="18" charset="0"/>
              </a:rPr>
              <a:t>Meza</a:t>
            </a:r>
            <a:r>
              <a:rPr lang="pt-BR" sz="1600" dirty="0">
                <a:solidFill>
                  <a:srgbClr val="000080"/>
                </a:solidFill>
                <a:latin typeface="Calibri" pitchFamily="34" charset="0"/>
                <a:cs typeface="Times New Roman" pitchFamily="18" charset="0"/>
              </a:rPr>
              <a:t>  Bravo, Everton Bortolini, Adriana Machado, Giovani </a:t>
            </a:r>
            <a:r>
              <a:rPr lang="pt-BR" sz="1600" dirty="0" err="1">
                <a:solidFill>
                  <a:srgbClr val="000080"/>
                </a:solidFill>
                <a:latin typeface="Calibri" pitchFamily="34" charset="0"/>
                <a:cs typeface="Times New Roman" pitchFamily="18" charset="0"/>
              </a:rPr>
              <a:t>Fronza</a:t>
            </a:r>
            <a:r>
              <a:rPr lang="pt-BR" sz="1600" dirty="0">
                <a:solidFill>
                  <a:srgbClr val="000080"/>
                </a:solidFill>
                <a:latin typeface="Calibri" pitchFamily="34" charset="0"/>
                <a:cs typeface="Times New Roman" pitchFamily="18" charset="0"/>
              </a:rPr>
              <a:t>, Raphael Campos, Eduardo Silvério, Talles </a:t>
            </a:r>
            <a:r>
              <a:rPr lang="pt-BR" sz="1600" dirty="0" err="1">
                <a:solidFill>
                  <a:srgbClr val="000080"/>
                </a:solidFill>
                <a:latin typeface="Calibri" pitchFamily="34" charset="0"/>
                <a:cs typeface="Times New Roman" pitchFamily="18" charset="0"/>
              </a:rPr>
              <a:t>di</a:t>
            </a:r>
            <a:r>
              <a:rPr lang="pt-BR" sz="1600" dirty="0">
                <a:solidFill>
                  <a:srgbClr val="000080"/>
                </a:solidFill>
                <a:latin typeface="Calibri" pitchFamily="34" charset="0"/>
                <a:cs typeface="Times New Roman" pitchFamily="18" charset="0"/>
              </a:rPr>
              <a:t> Cunto, Jaqueline </a:t>
            </a:r>
            <a:r>
              <a:rPr lang="pt-BR" sz="1600" dirty="0" err="1">
                <a:solidFill>
                  <a:srgbClr val="000080"/>
                </a:solidFill>
                <a:latin typeface="Calibri" pitchFamily="34" charset="0"/>
                <a:cs typeface="Times New Roman" pitchFamily="18" charset="0"/>
              </a:rPr>
              <a:t>Pisetta</a:t>
            </a:r>
            <a:r>
              <a:rPr lang="pt-BR" sz="1600" dirty="0">
                <a:solidFill>
                  <a:srgbClr val="000080"/>
                </a:solidFill>
                <a:latin typeface="Calibri" pitchFamily="34" charset="0"/>
                <a:cs typeface="Times New Roman" pitchFamily="18" charset="0"/>
              </a:rPr>
              <a:t>, Kelly Ferri</a:t>
            </a:r>
          </a:p>
          <a:p>
            <a:endParaRPr lang="pt-BR" sz="1600" dirty="0">
              <a:solidFill>
                <a:srgbClr val="000080"/>
              </a:solidFill>
              <a:latin typeface="Calibri" pitchFamily="34" charset="0"/>
              <a:cs typeface="Times New Roman" pitchFamily="18" charset="0"/>
            </a:endParaRPr>
          </a:p>
          <a:p>
            <a:pPr algn="ctr" eaLnBrk="1" hangingPunct="1">
              <a:lnSpc>
                <a:spcPct val="100000"/>
              </a:lnSpc>
              <a:buClrTx/>
              <a:buFontTx/>
              <a:buNone/>
            </a:pPr>
            <a:r>
              <a:rPr lang="pt-BR" altLang="en-US" b="1" dirty="0">
                <a:solidFill>
                  <a:srgbClr val="2A05B3"/>
                </a:solidFill>
                <a:latin typeface="Calibri" panose="020F0502020204030204" pitchFamily="34" charset="0"/>
              </a:rPr>
              <a:t>OBRIGADA!</a:t>
            </a:r>
          </a:p>
          <a:p>
            <a:pPr algn="ctr" eaLnBrk="1" hangingPunct="1">
              <a:lnSpc>
                <a:spcPct val="100000"/>
              </a:lnSpc>
              <a:buClrTx/>
              <a:buFontTx/>
              <a:buNone/>
            </a:pPr>
            <a:r>
              <a:rPr lang="pt-BR" altLang="pt-BR" b="1" dirty="0" err="1">
                <a:solidFill>
                  <a:srgbClr val="2A05B3"/>
                </a:solidFill>
                <a:latin typeface="Calibri" panose="020F0502020204030204" pitchFamily="34" charset="0"/>
              </a:rPr>
              <a:t>Thank</a:t>
            </a:r>
            <a:r>
              <a:rPr lang="pt-BR" altLang="pt-BR" b="1" dirty="0">
                <a:solidFill>
                  <a:srgbClr val="2A05B3"/>
                </a:solidFill>
                <a:latin typeface="Calibri" panose="020F0502020204030204" pitchFamily="34" charset="0"/>
              </a:rPr>
              <a:t> </a:t>
            </a:r>
            <a:r>
              <a:rPr lang="pt-BR" altLang="pt-BR" b="1" dirty="0" err="1">
                <a:solidFill>
                  <a:srgbClr val="2A05B3"/>
                </a:solidFill>
                <a:latin typeface="Calibri" panose="020F0502020204030204" pitchFamily="34" charset="0"/>
              </a:rPr>
              <a:t>you</a:t>
            </a:r>
            <a:r>
              <a:rPr lang="pt-BR" altLang="pt-BR" b="1" dirty="0">
                <a:solidFill>
                  <a:srgbClr val="2A05B3"/>
                </a:solidFill>
                <a:latin typeface="Calibri" panose="020F0502020204030204" pitchFamily="34" charset="0"/>
              </a:rPr>
              <a:t>!</a:t>
            </a:r>
          </a:p>
          <a:p>
            <a:endParaRPr lang="pt-BR" sz="1600" dirty="0">
              <a:solidFill>
                <a:srgbClr val="000080"/>
              </a:solidFill>
              <a:latin typeface="Calibri" pitchFamily="34" charset="0"/>
              <a:cs typeface="Times New Roman" pitchFamily="18" charset="0"/>
            </a:endParaRPr>
          </a:p>
        </p:txBody>
      </p:sp>
      <p:pic>
        <p:nvPicPr>
          <p:cNvPr id="3" name="Picture 2" descr="Logo International Map Year 2015/20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5733256"/>
            <a:ext cx="2664296" cy="8658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encrypted-tbn3.gstatic.com/images?q=tbn:ANd9GcTyRBBKFqiAWCIXqneVuWqK4biMIBjGUSmAfRCIobvOV_rmOAX7BUHn6Q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224" y="5741904"/>
            <a:ext cx="1933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cc2017.org/wp-content/uploads/2016/08/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4048" y="188640"/>
            <a:ext cx="3168352" cy="924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527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p:cNvSpPr txBox="1">
            <a:spLocks noChangeArrowheads="1"/>
          </p:cNvSpPr>
          <p:nvPr/>
        </p:nvSpPr>
        <p:spPr bwMode="auto">
          <a:xfrm>
            <a:off x="323528" y="116632"/>
            <a:ext cx="8820472" cy="48245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marL="344488" indent="-334963"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5pPr>
            <a:lvl6pPr marL="25146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6pPr>
            <a:lvl7pPr marL="29718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7pPr>
            <a:lvl8pPr marL="34290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8pPr>
            <a:lvl9pPr marL="38862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9pPr>
          </a:lstStyle>
          <a:p>
            <a:pPr eaLnBrk="1" hangingPunct="1">
              <a:lnSpc>
                <a:spcPct val="100000"/>
              </a:lnSpc>
              <a:buClrTx/>
              <a:buFontTx/>
              <a:buNone/>
            </a:pPr>
            <a:r>
              <a:rPr lang="en-GB" altLang="en-US" sz="2000" b="1" dirty="0">
                <a:solidFill>
                  <a:srgbClr val="2A05B3"/>
                </a:solidFill>
                <a:latin typeface="Calibri" panose="020F0502020204030204" pitchFamily="34" charset="0"/>
              </a:rPr>
              <a:t>ICA posters on display at the United Nations Headquarters in New York</a:t>
            </a:r>
            <a:endParaRPr lang="en-GB" altLang="pt-BR" sz="2000" b="1" dirty="0">
              <a:solidFill>
                <a:srgbClr val="2A05B3"/>
              </a:solidFill>
              <a:latin typeface="Calibri" panose="020F0502020204030204" pitchFamily="34" charset="0"/>
            </a:endParaRPr>
          </a:p>
        </p:txBody>
      </p:sp>
      <p:pic>
        <p:nvPicPr>
          <p:cNvPr id="8194" name="Picture 2" descr="ICA posters at the UN GGIM meet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692696"/>
            <a:ext cx="3384376" cy="2256251"/>
          </a:xfrm>
          <a:prstGeom prst="rect">
            <a:avLst/>
          </a:prstGeom>
          <a:noFill/>
          <a:extLst>
            <a:ext uri="{909E8E84-426E-40DD-AFC4-6F175D3DCCD1}">
              <a14:hiddenFill xmlns:a14="http://schemas.microsoft.com/office/drawing/2010/main">
                <a:solidFill>
                  <a:srgbClr val="FFFFFF"/>
                </a:solidFill>
              </a14:hiddenFill>
            </a:ext>
          </a:extLst>
        </p:spPr>
      </p:pic>
      <p:sp>
        <p:nvSpPr>
          <p:cNvPr id="9" name="Retângulo 8"/>
          <p:cNvSpPr/>
          <p:nvPr/>
        </p:nvSpPr>
        <p:spPr>
          <a:xfrm>
            <a:off x="323528" y="2997981"/>
            <a:ext cx="8496944" cy="3831818"/>
          </a:xfrm>
          <a:prstGeom prst="rect">
            <a:avLst/>
          </a:prstGeom>
        </p:spPr>
        <p:txBody>
          <a:bodyPr wrap="square">
            <a:spAutoFit/>
          </a:bodyPr>
          <a:lstStyle/>
          <a:p>
            <a:pPr algn="just">
              <a:lnSpc>
                <a:spcPct val="150000"/>
              </a:lnSpc>
            </a:pPr>
            <a:r>
              <a:rPr lang="en-GB" sz="1600" dirty="0">
                <a:solidFill>
                  <a:srgbClr val="244992"/>
                </a:solidFill>
                <a:latin typeface="Calibri" panose="020F0502020204030204" pitchFamily="34" charset="0"/>
              </a:rPr>
              <a:t>During the sixth session of the Committee of Experts on Global Geospatial Information Management (UN-</a:t>
            </a:r>
            <a:r>
              <a:rPr lang="en-GB" sz="1600" dirty="0" err="1">
                <a:solidFill>
                  <a:srgbClr val="244992"/>
                </a:solidFill>
                <a:latin typeface="Calibri" panose="020F0502020204030204" pitchFamily="34" charset="0"/>
              </a:rPr>
              <a:t>GGIM</a:t>
            </a:r>
            <a:r>
              <a:rPr lang="en-GB" sz="1600" dirty="0">
                <a:solidFill>
                  <a:srgbClr val="244992"/>
                </a:solidFill>
                <a:latin typeface="Calibri" panose="020F0502020204030204" pitchFamily="34" charset="0"/>
              </a:rPr>
              <a:t>, 3–5 August 2016), the posters created by </a:t>
            </a:r>
            <a:r>
              <a:rPr lang="en-GB" sz="1600" dirty="0" err="1">
                <a:solidFill>
                  <a:srgbClr val="244992"/>
                </a:solidFill>
                <a:latin typeface="Calibri" panose="020F0502020204030204" pitchFamily="34" charset="0"/>
              </a:rPr>
              <a:t>ICA’s</a:t>
            </a:r>
            <a:r>
              <a:rPr lang="en-GB" sz="1600" dirty="0">
                <a:solidFill>
                  <a:srgbClr val="244992"/>
                </a:solidFill>
                <a:latin typeface="Calibri" panose="020F0502020204030204" pitchFamily="34" charset="0"/>
              </a:rPr>
              <a:t> Commissions on the Sustainable Development Goals were on exhibit in the conferences area in United Nations Headquarters in New York. During the opening session the participants were pointed to the exhibition of the ICA posters. During the first day of the conference the exhibition </a:t>
            </a:r>
            <a:r>
              <a:rPr lang="en-GB" sz="1600" dirty="0" err="1">
                <a:solidFill>
                  <a:srgbClr val="244992"/>
                </a:solidFill>
                <a:latin typeface="Calibri" panose="020F0502020204030204" pitchFamily="34" charset="0"/>
              </a:rPr>
              <a:t>catalog</a:t>
            </a:r>
            <a:r>
              <a:rPr lang="en-GB" sz="1600" dirty="0">
                <a:solidFill>
                  <a:srgbClr val="244992"/>
                </a:solidFill>
                <a:latin typeface="Calibri" panose="020F0502020204030204" pitchFamily="34" charset="0"/>
              </a:rPr>
              <a:t> was distributed to all participants. </a:t>
            </a:r>
            <a:r>
              <a:rPr lang="en-GB" sz="1600" dirty="0" err="1">
                <a:solidFill>
                  <a:srgbClr val="244992"/>
                </a:solidFill>
                <a:latin typeface="Calibri" panose="020F0502020204030204" pitchFamily="34" charset="0"/>
              </a:rPr>
              <a:t>ICA’s</a:t>
            </a:r>
            <a:r>
              <a:rPr lang="en-GB" sz="1600" dirty="0">
                <a:solidFill>
                  <a:srgbClr val="244992"/>
                </a:solidFill>
                <a:latin typeface="Calibri" panose="020F0502020204030204" pitchFamily="34" charset="0"/>
              </a:rPr>
              <a:t> contribution to the Sustainable Development Goals was well received.</a:t>
            </a:r>
          </a:p>
          <a:p>
            <a:pPr algn="just">
              <a:lnSpc>
                <a:spcPct val="150000"/>
              </a:lnSpc>
            </a:pPr>
            <a:r>
              <a:rPr lang="en-GB" sz="1600" dirty="0">
                <a:solidFill>
                  <a:srgbClr val="244992"/>
                </a:solidFill>
                <a:latin typeface="Calibri" panose="020F0502020204030204" pitchFamily="34" charset="0"/>
              </a:rPr>
              <a:t>The posters as well as the </a:t>
            </a:r>
            <a:r>
              <a:rPr lang="en-GB" sz="1600" dirty="0" err="1">
                <a:solidFill>
                  <a:srgbClr val="244992"/>
                </a:solidFill>
                <a:latin typeface="Calibri" panose="020F0502020204030204" pitchFamily="34" charset="0"/>
              </a:rPr>
              <a:t>catalog</a:t>
            </a:r>
            <a:r>
              <a:rPr lang="en-GB" sz="1600" dirty="0">
                <a:solidFill>
                  <a:srgbClr val="244992"/>
                </a:solidFill>
                <a:latin typeface="Calibri" panose="020F0502020204030204" pitchFamily="34" charset="0"/>
              </a:rPr>
              <a:t> for the poster exhibition can be found on</a:t>
            </a:r>
          </a:p>
          <a:p>
            <a:pPr algn="just">
              <a:lnSpc>
                <a:spcPct val="150000"/>
              </a:lnSpc>
            </a:pPr>
            <a:r>
              <a:rPr lang="en-GB" b="1" dirty="0">
                <a:solidFill>
                  <a:srgbClr val="244992"/>
                </a:solidFill>
                <a:latin typeface="Calibri" panose="020F0502020204030204" pitchFamily="34" charset="0"/>
              </a:rPr>
              <a:t> icaci.org/maps-and-sustainable-development-goals.</a:t>
            </a:r>
          </a:p>
          <a:p>
            <a:pPr algn="just">
              <a:lnSpc>
                <a:spcPct val="150000"/>
              </a:lnSpc>
            </a:pPr>
            <a:r>
              <a:rPr lang="en-GB" sz="1600" dirty="0">
                <a:solidFill>
                  <a:srgbClr val="244992"/>
                </a:solidFill>
                <a:latin typeface="Calibri" panose="020F0502020204030204" pitchFamily="34" charset="0"/>
              </a:rPr>
              <a:t>Let’s make the world a better place with maps!</a:t>
            </a:r>
          </a:p>
          <a:p>
            <a:pPr algn="just">
              <a:lnSpc>
                <a:spcPct val="150000"/>
              </a:lnSpc>
            </a:pPr>
            <a:r>
              <a:rPr lang="en-GB" sz="1600" dirty="0">
                <a:solidFill>
                  <a:srgbClr val="244992"/>
                </a:solidFill>
                <a:latin typeface="Calibri" panose="020F0502020204030204" pitchFamily="34" charset="0"/>
              </a:rPr>
              <a:t>Menno-Jan </a:t>
            </a:r>
            <a:r>
              <a:rPr lang="en-GB" sz="1600" dirty="0" err="1">
                <a:solidFill>
                  <a:srgbClr val="244992"/>
                </a:solidFill>
                <a:latin typeface="Calibri" panose="020F0502020204030204" pitchFamily="34" charset="0"/>
              </a:rPr>
              <a:t>Kraak</a:t>
            </a:r>
            <a:r>
              <a:rPr lang="en-GB" sz="1600" dirty="0">
                <a:solidFill>
                  <a:srgbClr val="244992"/>
                </a:solidFill>
                <a:latin typeface="Calibri" panose="020F0502020204030204" pitchFamily="34" charset="0"/>
              </a:rPr>
              <a:t> – President of the International Cartographic Association</a:t>
            </a:r>
            <a:r>
              <a:rPr lang="en-US" sz="1600" dirty="0">
                <a:solidFill>
                  <a:srgbClr val="244992"/>
                </a:solidFill>
                <a:latin typeface="Calibri" panose="020F0502020204030204" pitchFamily="34" charset="0"/>
              </a:rPr>
              <a:t>.</a:t>
            </a:r>
          </a:p>
        </p:txBody>
      </p:sp>
      <p:pic>
        <p:nvPicPr>
          <p:cNvPr id="8196" name="Picture 4" descr="posters-at-un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672287"/>
            <a:ext cx="3384376" cy="2256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828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p:cNvSpPr txBox="1">
            <a:spLocks noChangeArrowheads="1"/>
          </p:cNvSpPr>
          <p:nvPr/>
        </p:nvSpPr>
        <p:spPr bwMode="auto">
          <a:xfrm>
            <a:off x="683568" y="158030"/>
            <a:ext cx="7700962" cy="4783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marL="344488" indent="-334963"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5pPr>
            <a:lvl6pPr marL="25146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6pPr>
            <a:lvl7pPr marL="29718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7pPr>
            <a:lvl8pPr marL="34290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8pPr>
            <a:lvl9pPr marL="38862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9pPr>
          </a:lstStyle>
          <a:p>
            <a:pPr eaLnBrk="1" hangingPunct="1">
              <a:lnSpc>
                <a:spcPct val="100000"/>
              </a:lnSpc>
              <a:buClrTx/>
              <a:buFontTx/>
              <a:buNone/>
            </a:pPr>
            <a:r>
              <a:rPr lang="pt-BR" altLang="en-US" sz="2800" b="1" dirty="0" err="1">
                <a:solidFill>
                  <a:srgbClr val="2A05B3"/>
                </a:solidFill>
                <a:latin typeface="Calibri" panose="020F0502020204030204" pitchFamily="34" charset="0"/>
              </a:rPr>
              <a:t>Geo</a:t>
            </a:r>
            <a:r>
              <a:rPr lang="pt-BR" altLang="en-US" sz="2800" b="1" dirty="0">
                <a:solidFill>
                  <a:srgbClr val="2A05B3"/>
                </a:solidFill>
                <a:latin typeface="Calibri" panose="020F0502020204030204" pitchFamily="34" charset="0"/>
              </a:rPr>
              <a:t> for </a:t>
            </a:r>
            <a:r>
              <a:rPr lang="pt-BR" altLang="en-US" sz="2800" b="1" dirty="0" err="1">
                <a:solidFill>
                  <a:srgbClr val="2A05B3"/>
                </a:solidFill>
                <a:latin typeface="Calibri" panose="020F0502020204030204" pitchFamily="34" charset="0"/>
              </a:rPr>
              <a:t>all</a:t>
            </a:r>
            <a:r>
              <a:rPr lang="pt-BR" altLang="en-US" sz="2800" b="1" dirty="0">
                <a:solidFill>
                  <a:srgbClr val="2A05B3"/>
                </a:solidFill>
                <a:latin typeface="Calibri" panose="020F0502020204030204" pitchFamily="34" charset="0"/>
              </a:rPr>
              <a:t> </a:t>
            </a:r>
            <a:r>
              <a:rPr lang="pt-BR" altLang="en-US" sz="2800" b="1" dirty="0" err="1">
                <a:solidFill>
                  <a:srgbClr val="2A05B3"/>
                </a:solidFill>
                <a:latin typeface="Calibri" panose="020F0502020204030204" pitchFamily="34" charset="0"/>
              </a:rPr>
              <a:t>Cartographic</a:t>
            </a:r>
            <a:r>
              <a:rPr lang="pt-BR" altLang="en-US" sz="2800" b="1" dirty="0">
                <a:solidFill>
                  <a:srgbClr val="2A05B3"/>
                </a:solidFill>
                <a:latin typeface="Calibri" panose="020F0502020204030204" pitchFamily="34" charset="0"/>
              </a:rPr>
              <a:t> </a:t>
            </a:r>
            <a:r>
              <a:rPr lang="pt-BR" altLang="en-US" sz="2800" b="1" dirty="0" err="1">
                <a:solidFill>
                  <a:srgbClr val="2A05B3"/>
                </a:solidFill>
                <a:latin typeface="Calibri" panose="020F0502020204030204" pitchFamily="34" charset="0"/>
              </a:rPr>
              <a:t>Challenge</a:t>
            </a:r>
            <a:endParaRPr lang="en-GB" altLang="en-US" sz="2800" b="1" dirty="0">
              <a:solidFill>
                <a:srgbClr val="2A05B3"/>
              </a:solidFill>
              <a:latin typeface="Calibri" panose="020F0502020204030204" pitchFamily="34" charset="0"/>
            </a:endParaRPr>
          </a:p>
          <a:p>
            <a:pPr eaLnBrk="1" hangingPunct="1">
              <a:lnSpc>
                <a:spcPct val="100000"/>
              </a:lnSpc>
              <a:buClrTx/>
              <a:buFontTx/>
              <a:buNone/>
            </a:pPr>
            <a:endParaRPr lang="en-GB" altLang="pt-BR" sz="2800" b="1" dirty="0">
              <a:solidFill>
                <a:srgbClr val="2A05B3"/>
              </a:solidFill>
              <a:latin typeface="Calibri" panose="020F0502020204030204" pitchFamily="34" charset="0"/>
            </a:endParaRPr>
          </a:p>
          <a:p>
            <a:pPr marL="4327525" lvl="6" indent="-4327525" eaLnBrk="1" hangingPunct="1">
              <a:tabLst>
                <a:tab pos="1690688" algn="l"/>
                <a:tab pos="1700213" algn="l"/>
                <a:tab pos="2157413"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pPr>
            <a:r>
              <a:rPr lang="en-GB" altLang="pt-BR" sz="2800" dirty="0">
                <a:solidFill>
                  <a:srgbClr val="2A05B3"/>
                </a:solidFill>
                <a:latin typeface="Calibri" panose="020F0502020204030204" pitchFamily="34" charset="0"/>
              </a:rPr>
              <a:t>UN Sustainable </a:t>
            </a:r>
            <a:r>
              <a:rPr lang="en-GB" altLang="pt-BR" sz="2800" dirty="0" err="1">
                <a:solidFill>
                  <a:srgbClr val="2A05B3"/>
                </a:solidFill>
                <a:latin typeface="Calibri" panose="020F0502020204030204" pitchFamily="34" charset="0"/>
              </a:rPr>
              <a:t>Developent</a:t>
            </a:r>
            <a:r>
              <a:rPr lang="en-GB" altLang="pt-BR" sz="2800" dirty="0">
                <a:solidFill>
                  <a:srgbClr val="2A05B3"/>
                </a:solidFill>
                <a:latin typeface="Calibri" panose="020F0502020204030204" pitchFamily="34" charset="0"/>
              </a:rPr>
              <a:t> Goals</a:t>
            </a:r>
          </a:p>
        </p:txBody>
      </p:sp>
      <p:pic>
        <p:nvPicPr>
          <p:cNvPr id="1026" name="Picture 2" descr="Reduced inequalit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204864"/>
            <a:ext cx="2998490" cy="299849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p:cNvPicPr>
            <a:picLocks noChangeAspect="1"/>
          </p:cNvPicPr>
          <p:nvPr/>
        </p:nvPicPr>
        <p:blipFill>
          <a:blip r:embed="rId3"/>
          <a:stretch>
            <a:fillRect/>
          </a:stretch>
        </p:blipFill>
        <p:spPr>
          <a:xfrm>
            <a:off x="4523482" y="1773585"/>
            <a:ext cx="3861048" cy="3861048"/>
          </a:xfrm>
          <a:prstGeom prst="rect">
            <a:avLst/>
          </a:prstGeom>
        </p:spPr>
      </p:pic>
    </p:spTree>
    <p:extLst>
      <p:ext uri="{BB962C8B-B14F-4D97-AF65-F5344CB8AC3E}">
        <p14:creationId xmlns:p14="http://schemas.microsoft.com/office/powerpoint/2010/main" val="4168941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
          <p:cNvSpPr txBox="1">
            <a:spLocks noChangeArrowheads="1"/>
          </p:cNvSpPr>
          <p:nvPr/>
        </p:nvSpPr>
        <p:spPr bwMode="auto">
          <a:xfrm>
            <a:off x="683568" y="158030"/>
            <a:ext cx="7700962" cy="4783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marL="344488" indent="-334963"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1pPr>
            <a:lvl2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2pPr>
            <a:lvl3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3pPr>
            <a:lvl4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4pPr>
            <a:lvl5pPr eaLnBrk="0" hangingPunc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5pPr>
            <a:lvl6pPr marL="25146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6pPr>
            <a:lvl7pPr marL="29718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7pPr>
            <a:lvl8pPr marL="34290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8pPr>
            <a:lvl9pPr marL="3886200" indent="-228600" defTabSz="449263" eaLnBrk="0" fontAlgn="base" hangingPunct="0">
              <a:lnSpc>
                <a:spcPct val="96000"/>
              </a:lnSpc>
              <a:spcBef>
                <a:spcPct val="0"/>
              </a:spcBef>
              <a:spcAft>
                <a:spcPct val="0"/>
              </a:spcAft>
              <a:buClr>
                <a:srgbClr val="000000"/>
              </a:buClr>
              <a:buSzPct val="100000"/>
              <a:buFont typeface="Times New Roman" panose="02020603050405020304" pitchFamily="18" charset="0"/>
              <a:tabLst>
                <a:tab pos="344488" algn="l"/>
                <a:tab pos="792163" algn="l"/>
                <a:tab pos="1241425" algn="l"/>
                <a:tab pos="1690688" algn="l"/>
                <a:tab pos="2139950" algn="l"/>
                <a:tab pos="2589213" algn="l"/>
                <a:tab pos="3038475" algn="l"/>
                <a:tab pos="3487738" algn="l"/>
                <a:tab pos="3937000" algn="l"/>
                <a:tab pos="4386263" algn="l"/>
                <a:tab pos="4835525" algn="l"/>
                <a:tab pos="5284788" algn="l"/>
                <a:tab pos="5734050" algn="l"/>
                <a:tab pos="6183313" algn="l"/>
                <a:tab pos="6632575" algn="l"/>
                <a:tab pos="7081838" algn="l"/>
                <a:tab pos="7531100" algn="l"/>
                <a:tab pos="7980363" algn="l"/>
                <a:tab pos="8429625" algn="l"/>
                <a:tab pos="8878888" algn="l"/>
                <a:tab pos="9328150" algn="l"/>
              </a:tabLst>
              <a:defRPr sz="2400">
                <a:solidFill>
                  <a:schemeClr val="bg1"/>
                </a:solidFill>
                <a:latin typeface="Arial" panose="020B0604020202020204" pitchFamily="34" charset="0"/>
                <a:ea typeface="MS PGothic" panose="020B0600070205080204" pitchFamily="34" charset="-128"/>
              </a:defRPr>
            </a:lvl9pPr>
          </a:lstStyle>
          <a:p>
            <a:pPr eaLnBrk="1" hangingPunct="1">
              <a:lnSpc>
                <a:spcPct val="100000"/>
              </a:lnSpc>
              <a:buClrTx/>
              <a:buFontTx/>
              <a:buNone/>
            </a:pPr>
            <a:r>
              <a:rPr lang="pt-BR" altLang="en-US" sz="2800" b="1" dirty="0" err="1">
                <a:solidFill>
                  <a:srgbClr val="2A05B3"/>
                </a:solidFill>
                <a:latin typeface="Calibri" panose="020F0502020204030204" pitchFamily="34" charset="0"/>
              </a:rPr>
              <a:t>Geo</a:t>
            </a:r>
            <a:r>
              <a:rPr lang="pt-BR" altLang="en-US" sz="2800" b="1" dirty="0">
                <a:solidFill>
                  <a:srgbClr val="2A05B3"/>
                </a:solidFill>
                <a:latin typeface="Calibri" panose="020F0502020204030204" pitchFamily="34" charset="0"/>
              </a:rPr>
              <a:t> for </a:t>
            </a:r>
            <a:r>
              <a:rPr lang="pt-BR" altLang="en-US" sz="2800" b="1" dirty="0" err="1">
                <a:solidFill>
                  <a:srgbClr val="2A05B3"/>
                </a:solidFill>
                <a:latin typeface="Calibri" panose="020F0502020204030204" pitchFamily="34" charset="0"/>
              </a:rPr>
              <a:t>all</a:t>
            </a:r>
            <a:r>
              <a:rPr lang="pt-BR" altLang="en-US" sz="2800" b="1" dirty="0">
                <a:solidFill>
                  <a:srgbClr val="2A05B3"/>
                </a:solidFill>
                <a:latin typeface="Calibri" panose="020F0502020204030204" pitchFamily="34" charset="0"/>
              </a:rPr>
              <a:t> </a:t>
            </a:r>
            <a:r>
              <a:rPr lang="pt-BR" altLang="en-US" sz="2800" b="1" dirty="0" err="1">
                <a:solidFill>
                  <a:srgbClr val="2A05B3"/>
                </a:solidFill>
                <a:latin typeface="Calibri" panose="020F0502020204030204" pitchFamily="34" charset="0"/>
              </a:rPr>
              <a:t>Cartographic</a:t>
            </a:r>
            <a:r>
              <a:rPr lang="pt-BR" altLang="en-US" sz="2800" b="1" dirty="0">
                <a:solidFill>
                  <a:srgbClr val="2A05B3"/>
                </a:solidFill>
                <a:latin typeface="Calibri" panose="020F0502020204030204" pitchFamily="34" charset="0"/>
              </a:rPr>
              <a:t> </a:t>
            </a:r>
            <a:r>
              <a:rPr lang="pt-BR" altLang="en-US" sz="2800" b="1" dirty="0" err="1">
                <a:solidFill>
                  <a:srgbClr val="2A05B3"/>
                </a:solidFill>
                <a:latin typeface="Calibri" panose="020F0502020204030204" pitchFamily="34" charset="0"/>
              </a:rPr>
              <a:t>Challenge</a:t>
            </a:r>
            <a:endParaRPr lang="en-GB" altLang="en-US" sz="2800" b="1" dirty="0">
              <a:solidFill>
                <a:srgbClr val="2A05B3"/>
              </a:solidFill>
              <a:latin typeface="Calibri" panose="020F0502020204030204" pitchFamily="34" charset="0"/>
            </a:endParaRPr>
          </a:p>
          <a:p>
            <a:pPr eaLnBrk="1" hangingPunct="1">
              <a:lnSpc>
                <a:spcPct val="100000"/>
              </a:lnSpc>
              <a:buClrTx/>
              <a:buFontTx/>
              <a:buNone/>
            </a:pPr>
            <a:endParaRPr lang="en-GB" altLang="pt-BR" sz="2800" b="1" dirty="0">
              <a:solidFill>
                <a:srgbClr val="2A05B3"/>
              </a:solidFill>
              <a:latin typeface="Calibri" panose="020F0502020204030204" pitchFamily="34" charset="0"/>
            </a:endParaRPr>
          </a:p>
        </p:txBody>
      </p:sp>
      <p:sp>
        <p:nvSpPr>
          <p:cNvPr id="12" name="Retângulo Arredondado 21"/>
          <p:cNvSpPr/>
          <p:nvPr/>
        </p:nvSpPr>
        <p:spPr>
          <a:xfrm>
            <a:off x="1100699" y="1578237"/>
            <a:ext cx="7155544" cy="4816259"/>
          </a:xfrm>
          <a:prstGeom prst="roundRect">
            <a:avLst>
              <a:gd name="adj" fmla="val 2677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p:cNvSpPr txBox="1"/>
          <p:nvPr/>
        </p:nvSpPr>
        <p:spPr>
          <a:xfrm>
            <a:off x="3603160" y="1632600"/>
            <a:ext cx="2035365" cy="523220"/>
          </a:xfrm>
          <a:prstGeom prst="rect">
            <a:avLst/>
          </a:prstGeom>
          <a:noFill/>
        </p:spPr>
        <p:txBody>
          <a:bodyPr wrap="none" rtlCol="0">
            <a:spAutoFit/>
          </a:bodyPr>
          <a:lstStyle/>
          <a:p>
            <a:r>
              <a:rPr lang="pt-BR" sz="2800" b="1" dirty="0"/>
              <a:t>GEOFOR ALL</a:t>
            </a:r>
          </a:p>
        </p:txBody>
      </p:sp>
      <p:sp>
        <p:nvSpPr>
          <p:cNvPr id="14" name="Retângulo 13"/>
          <p:cNvSpPr/>
          <p:nvPr/>
        </p:nvSpPr>
        <p:spPr>
          <a:xfrm>
            <a:off x="2110996" y="2039068"/>
            <a:ext cx="4797351" cy="954107"/>
          </a:xfrm>
          <a:prstGeom prst="rect">
            <a:avLst/>
          </a:prstGeom>
        </p:spPr>
        <p:txBody>
          <a:bodyPr wrap="square">
            <a:spAutoFit/>
          </a:bodyPr>
          <a:lstStyle/>
          <a:p>
            <a:pPr algn="ctr"/>
            <a:r>
              <a:rPr lang="en-US" b="1" dirty="0"/>
              <a:t>"Making </a:t>
            </a:r>
            <a:r>
              <a:rPr lang="en-US" sz="2000" b="1" dirty="0"/>
              <a:t>geospatial</a:t>
            </a:r>
            <a:r>
              <a:rPr lang="en-US" b="1" dirty="0"/>
              <a:t> education and opportunities accessible to all"</a:t>
            </a:r>
          </a:p>
          <a:p>
            <a:r>
              <a:rPr lang="en-US" dirty="0">
                <a:solidFill>
                  <a:srgbClr val="333333"/>
                </a:solidFill>
              </a:rPr>
              <a:t>.</a:t>
            </a:r>
            <a:endParaRPr lang="pt-BR" dirty="0"/>
          </a:p>
        </p:txBody>
      </p:sp>
      <p:sp>
        <p:nvSpPr>
          <p:cNvPr id="15" name="Retângulo 14"/>
          <p:cNvSpPr/>
          <p:nvPr/>
        </p:nvSpPr>
        <p:spPr>
          <a:xfrm>
            <a:off x="1828284" y="6025164"/>
            <a:ext cx="5486414" cy="369332"/>
          </a:xfrm>
          <a:prstGeom prst="rect">
            <a:avLst/>
          </a:prstGeom>
        </p:spPr>
        <p:txBody>
          <a:bodyPr wrap="square">
            <a:spAutoFit/>
          </a:bodyPr>
          <a:lstStyle/>
          <a:p>
            <a:pPr algn="ctr"/>
            <a:r>
              <a:rPr lang="en-US" dirty="0">
                <a:solidFill>
                  <a:srgbClr val="333333"/>
                </a:solidFill>
              </a:rPr>
              <a:t>110 Geo4All Labs worldwide</a:t>
            </a:r>
            <a:endParaRPr lang="pt-BR" dirty="0"/>
          </a:p>
        </p:txBody>
      </p:sp>
      <p:pic>
        <p:nvPicPr>
          <p:cNvPr id="16" name="Imagem 15"/>
          <p:cNvPicPr>
            <a:picLocks noChangeAspect="1"/>
          </p:cNvPicPr>
          <p:nvPr/>
        </p:nvPicPr>
        <p:blipFill>
          <a:blip r:embed="rId2"/>
          <a:stretch>
            <a:fillRect/>
          </a:stretch>
        </p:blipFill>
        <p:spPr>
          <a:xfrm>
            <a:off x="1691680" y="2852936"/>
            <a:ext cx="6063429" cy="3040319"/>
          </a:xfrm>
          <a:prstGeom prst="rect">
            <a:avLst/>
          </a:prstGeom>
        </p:spPr>
      </p:pic>
    </p:spTree>
    <p:extLst>
      <p:ext uri="{BB962C8B-B14F-4D97-AF65-F5344CB8AC3E}">
        <p14:creationId xmlns:p14="http://schemas.microsoft.com/office/powerpoint/2010/main" val="2646685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251520" y="116632"/>
            <a:ext cx="2939587" cy="523220"/>
          </a:xfrm>
          <a:prstGeom prst="rect">
            <a:avLst/>
          </a:prstGeom>
          <a:noFill/>
        </p:spPr>
        <p:txBody>
          <a:bodyPr wrap="none" rtlCol="0">
            <a:spAutoFit/>
          </a:bodyPr>
          <a:lstStyle/>
          <a:p>
            <a:r>
              <a:rPr lang="en-US" sz="2800" b="1" dirty="0" err="1"/>
              <a:t>GEOlab</a:t>
            </a:r>
            <a:r>
              <a:rPr lang="en-US" sz="2800" b="1" dirty="0"/>
              <a:t> IN ACTION</a:t>
            </a:r>
            <a:endParaRPr lang="pt-BR" sz="2800" b="1" dirty="0"/>
          </a:p>
        </p:txBody>
      </p:sp>
      <p:grpSp>
        <p:nvGrpSpPr>
          <p:cNvPr id="4" name="Agrupar 3"/>
          <p:cNvGrpSpPr>
            <a:grpSpLocks noChangeAspect="1"/>
          </p:cNvGrpSpPr>
          <p:nvPr/>
        </p:nvGrpSpPr>
        <p:grpSpPr>
          <a:xfrm>
            <a:off x="153737" y="1052736"/>
            <a:ext cx="3065991" cy="3051882"/>
            <a:chOff x="509926" y="7239477"/>
            <a:chExt cx="10306050" cy="10258623"/>
          </a:xfrm>
        </p:grpSpPr>
        <p:grpSp>
          <p:nvGrpSpPr>
            <p:cNvPr id="5" name="Agrupar 4"/>
            <p:cNvGrpSpPr/>
            <p:nvPr/>
          </p:nvGrpSpPr>
          <p:grpSpPr>
            <a:xfrm>
              <a:off x="509926" y="7239477"/>
              <a:ext cx="10306050" cy="8066335"/>
              <a:chOff x="509926" y="7239477"/>
              <a:chExt cx="10306050" cy="8066335"/>
            </a:xfrm>
          </p:grpSpPr>
          <p:pic>
            <p:nvPicPr>
              <p:cNvPr id="7" name="Imagem 6"/>
              <p:cNvPicPr>
                <a:picLocks noChangeAspect="1"/>
              </p:cNvPicPr>
              <p:nvPr/>
            </p:nvPicPr>
            <p:blipFill>
              <a:blip r:embed="rId2"/>
              <a:stretch>
                <a:fillRect/>
              </a:stretch>
            </p:blipFill>
            <p:spPr>
              <a:xfrm>
                <a:off x="509926" y="7239477"/>
                <a:ext cx="10306050" cy="3886200"/>
              </a:xfrm>
              <a:prstGeom prst="rect">
                <a:avLst/>
              </a:prstGeom>
            </p:spPr>
          </p:pic>
          <p:pic>
            <p:nvPicPr>
              <p:cNvPr id="8" name="Imagem 7"/>
              <p:cNvPicPr>
                <a:picLocks noChangeAspect="1"/>
              </p:cNvPicPr>
              <p:nvPr/>
            </p:nvPicPr>
            <p:blipFill>
              <a:blip r:embed="rId3"/>
              <a:stretch>
                <a:fillRect/>
              </a:stretch>
            </p:blipFill>
            <p:spPr>
              <a:xfrm>
                <a:off x="509926" y="11133862"/>
                <a:ext cx="10306050" cy="4171950"/>
              </a:xfrm>
              <a:prstGeom prst="rect">
                <a:avLst/>
              </a:prstGeom>
            </p:spPr>
          </p:pic>
        </p:grpSp>
        <p:pic>
          <p:nvPicPr>
            <p:cNvPr id="6" name="Imagem 5"/>
            <p:cNvPicPr>
              <a:picLocks noChangeAspect="1"/>
            </p:cNvPicPr>
            <p:nvPr/>
          </p:nvPicPr>
          <p:blipFill rotWithShape="1">
            <a:blip r:embed="rId4"/>
            <a:srcRect t="-1893" b="2179"/>
            <a:stretch/>
          </p:blipFill>
          <p:spPr>
            <a:xfrm>
              <a:off x="509926" y="15266100"/>
              <a:ext cx="10306050" cy="2232000"/>
            </a:xfrm>
            <a:prstGeom prst="rect">
              <a:avLst/>
            </a:prstGeom>
          </p:spPr>
        </p:pic>
      </p:grpSp>
      <p:pic>
        <p:nvPicPr>
          <p:cNvPr id="9" name="Imagem 8"/>
          <p:cNvPicPr>
            <a:picLocks noChangeAspect="1"/>
          </p:cNvPicPr>
          <p:nvPr/>
        </p:nvPicPr>
        <p:blipFill>
          <a:blip r:embed="rId5"/>
          <a:stretch>
            <a:fillRect/>
          </a:stretch>
        </p:blipFill>
        <p:spPr>
          <a:xfrm>
            <a:off x="4681165" y="3452425"/>
            <a:ext cx="3200186" cy="2291910"/>
          </a:xfrm>
          <a:prstGeom prst="rect">
            <a:avLst/>
          </a:prstGeom>
          <a:ln>
            <a:solidFill>
              <a:schemeClr val="bg1">
                <a:lumMod val="75000"/>
              </a:schemeClr>
            </a:solidFill>
          </a:ln>
        </p:spPr>
      </p:pic>
      <p:grpSp>
        <p:nvGrpSpPr>
          <p:cNvPr id="12" name="Agrupar 11"/>
          <p:cNvGrpSpPr/>
          <p:nvPr/>
        </p:nvGrpSpPr>
        <p:grpSpPr>
          <a:xfrm>
            <a:off x="4738383" y="2755546"/>
            <a:ext cx="3895843" cy="530440"/>
            <a:chOff x="9361679" y="5474210"/>
            <a:chExt cx="3895843" cy="530440"/>
          </a:xfrm>
        </p:grpSpPr>
        <p:pic>
          <p:nvPicPr>
            <p:cNvPr id="13" name="Picture 2" descr="Home"/>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61679" y="5545660"/>
              <a:ext cx="1785515" cy="41363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http://www.msf.org.uk/sites/uk/files/missing_maps_web.jpg"/>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10295" b="16908"/>
            <a:stretch/>
          </p:blipFill>
          <p:spPr bwMode="auto">
            <a:xfrm>
              <a:off x="12163612" y="5474210"/>
              <a:ext cx="1093910" cy="53044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etângulo 14"/>
          <p:cNvSpPr/>
          <p:nvPr/>
        </p:nvSpPr>
        <p:spPr>
          <a:xfrm>
            <a:off x="3219728" y="883481"/>
            <a:ext cx="5595483" cy="2062103"/>
          </a:xfrm>
          <a:prstGeom prst="rect">
            <a:avLst/>
          </a:prstGeom>
        </p:spPr>
        <p:txBody>
          <a:bodyPr wrap="square">
            <a:spAutoFit/>
          </a:bodyPr>
          <a:lstStyle/>
          <a:p>
            <a:pPr marL="84138" indent="-84138" algn="just">
              <a:buFont typeface="Webdings" panose="05030102010509060703" pitchFamily="18" charset="2"/>
              <a:buChar char=""/>
            </a:pPr>
            <a:r>
              <a:rPr lang="en-US" sz="1600" dirty="0" err="1">
                <a:solidFill>
                  <a:srgbClr val="244992"/>
                </a:solidFill>
                <a:latin typeface="Calibri" panose="020F0502020204030204" pitchFamily="34" charset="0"/>
              </a:rPr>
              <a:t>GEOlab</a:t>
            </a:r>
            <a:r>
              <a:rPr lang="en-US" sz="1600" dirty="0">
                <a:solidFill>
                  <a:srgbClr val="244992"/>
                </a:solidFill>
                <a:latin typeface="Calibri" panose="020F0502020204030204" pitchFamily="34" charset="0"/>
              </a:rPr>
              <a:t> is actively collaborating with the Humanitarian </a:t>
            </a:r>
            <a:r>
              <a:rPr lang="en-US" sz="1600" dirty="0" err="1">
                <a:solidFill>
                  <a:srgbClr val="244992"/>
                </a:solidFill>
                <a:latin typeface="Calibri" panose="020F0502020204030204" pitchFamily="34" charset="0"/>
              </a:rPr>
              <a:t>OpenStreetMap</a:t>
            </a:r>
            <a:r>
              <a:rPr lang="en-US" sz="1600" dirty="0">
                <a:solidFill>
                  <a:srgbClr val="244992"/>
                </a:solidFill>
                <a:latin typeface="Calibri" panose="020F0502020204030204" pitchFamily="34" charset="0"/>
              </a:rPr>
              <a:t> Team (HOT) and the Missing Maps project to organize and run humanitarian </a:t>
            </a:r>
            <a:r>
              <a:rPr lang="en-US" sz="1600" dirty="0" err="1">
                <a:solidFill>
                  <a:srgbClr val="244992"/>
                </a:solidFill>
                <a:latin typeface="Calibri" panose="020F0502020204030204" pitchFamily="34" charset="0"/>
              </a:rPr>
              <a:t>mapathons</a:t>
            </a:r>
            <a:r>
              <a:rPr lang="en-US" sz="1600" dirty="0">
                <a:solidFill>
                  <a:srgbClr val="244992"/>
                </a:solidFill>
                <a:latin typeface="Calibri" panose="020F0502020204030204" pitchFamily="34" charset="0"/>
              </a:rPr>
              <a:t>. Lots of events have been organized over the last year, both for helping in providing maps after natural disasters (e.g. the </a:t>
            </a:r>
            <a:r>
              <a:rPr lang="en-US" sz="1600" dirty="0" err="1">
                <a:solidFill>
                  <a:srgbClr val="244992"/>
                </a:solidFill>
                <a:latin typeface="Calibri" panose="020F0502020204030204" pitchFamily="34" charset="0"/>
              </a:rPr>
              <a:t>mapathon</a:t>
            </a:r>
            <a:r>
              <a:rPr lang="en-US" sz="1600" dirty="0">
                <a:solidFill>
                  <a:srgbClr val="244992"/>
                </a:solidFill>
                <a:latin typeface="Calibri" panose="020F0502020204030204" pitchFamily="34" charset="0"/>
              </a:rPr>
              <a:t> after the Nepal's earthquake in April 2015). A world  record  </a:t>
            </a:r>
            <a:r>
              <a:rPr lang="en-US" sz="1600" dirty="0" err="1">
                <a:solidFill>
                  <a:srgbClr val="244992"/>
                </a:solidFill>
                <a:latin typeface="Calibri" panose="020F0502020204030204" pitchFamily="34" charset="0"/>
              </a:rPr>
              <a:t>mapathon</a:t>
            </a:r>
            <a:r>
              <a:rPr lang="en-US" sz="1600" dirty="0">
                <a:solidFill>
                  <a:srgbClr val="244992"/>
                </a:solidFill>
                <a:latin typeface="Calibri" panose="020F0502020204030204" pitchFamily="34" charset="0"/>
              </a:rPr>
              <a:t> with more than two hundred 10 </a:t>
            </a:r>
            <a:r>
              <a:rPr lang="en-US" sz="1600" dirty="0" err="1">
                <a:solidFill>
                  <a:srgbClr val="244992"/>
                </a:solidFill>
                <a:latin typeface="Calibri" panose="020F0502020204030204" pitchFamily="34" charset="0"/>
              </a:rPr>
              <a:t>yearold</a:t>
            </a:r>
            <a:r>
              <a:rPr lang="en-US" sz="1600" dirty="0">
                <a:solidFill>
                  <a:srgbClr val="244992"/>
                </a:solidFill>
                <a:latin typeface="Calibri" panose="020F0502020204030204" pitchFamily="34" charset="0"/>
              </a:rPr>
              <a:t> children was held in March 2016.</a:t>
            </a:r>
          </a:p>
        </p:txBody>
      </p:sp>
      <p:sp>
        <p:nvSpPr>
          <p:cNvPr id="16" name="Retângulo 15"/>
          <p:cNvSpPr/>
          <p:nvPr/>
        </p:nvSpPr>
        <p:spPr>
          <a:xfrm>
            <a:off x="84560" y="4302884"/>
            <a:ext cx="3629089" cy="2062103"/>
          </a:xfrm>
          <a:prstGeom prst="rect">
            <a:avLst/>
          </a:prstGeom>
        </p:spPr>
        <p:txBody>
          <a:bodyPr wrap="square">
            <a:spAutoFit/>
          </a:bodyPr>
          <a:lstStyle/>
          <a:p>
            <a:pPr marL="84138" indent="-84138" algn="just">
              <a:buFont typeface="Webdings" panose="05030102010509060703" pitchFamily="18" charset="2"/>
              <a:buChar char=""/>
            </a:pPr>
            <a:r>
              <a:rPr lang="en-US" sz="1600" dirty="0">
                <a:solidFill>
                  <a:srgbClr val="244992"/>
                </a:solidFill>
                <a:latin typeface="Calibri" panose="020F0502020204030204" pitchFamily="34" charset="0"/>
              </a:rPr>
              <a:t>A Volunteered Geographic Information (VGI) collaborative platform named </a:t>
            </a:r>
            <a:r>
              <a:rPr lang="en-US" sz="1600" dirty="0" err="1">
                <a:solidFill>
                  <a:srgbClr val="244992"/>
                </a:solidFill>
                <a:latin typeface="Calibri" panose="020F0502020204030204" pitchFamily="34" charset="0"/>
              </a:rPr>
              <a:t>PoliCrowd</a:t>
            </a:r>
            <a:r>
              <a:rPr lang="en-US" sz="1600" dirty="0">
                <a:solidFill>
                  <a:srgbClr val="244992"/>
                </a:solidFill>
                <a:latin typeface="Calibri" panose="020F0502020204030204" pitchFamily="34" charset="0"/>
              </a:rPr>
              <a:t> has been developed since 2013. Based on NASA World Wind virtual globe, it is a multidimensional and </a:t>
            </a:r>
            <a:r>
              <a:rPr lang="en-US" sz="1600" dirty="0" err="1">
                <a:solidFill>
                  <a:srgbClr val="244992"/>
                </a:solidFill>
                <a:latin typeface="Calibri" panose="020F0502020204030204" pitchFamily="34" charset="0"/>
              </a:rPr>
              <a:t>multithematic</a:t>
            </a:r>
            <a:r>
              <a:rPr lang="en-US" sz="1600" dirty="0">
                <a:solidFill>
                  <a:srgbClr val="244992"/>
                </a:solidFill>
                <a:latin typeface="Calibri" panose="020F0502020204030204" pitchFamily="34" charset="0"/>
              </a:rPr>
              <a:t> platform to organize, visualize and collaboratively enrich VGI collected through mobile devices. </a:t>
            </a:r>
          </a:p>
        </p:txBody>
      </p:sp>
      <p:sp>
        <p:nvSpPr>
          <p:cNvPr id="17" name="Retângulo 16"/>
          <p:cNvSpPr/>
          <p:nvPr/>
        </p:nvSpPr>
        <p:spPr>
          <a:xfrm>
            <a:off x="3910287" y="5882948"/>
            <a:ext cx="4767051" cy="830997"/>
          </a:xfrm>
          <a:prstGeom prst="rect">
            <a:avLst/>
          </a:prstGeom>
        </p:spPr>
        <p:txBody>
          <a:bodyPr wrap="square">
            <a:spAutoFit/>
          </a:bodyPr>
          <a:lstStyle/>
          <a:p>
            <a:pPr marL="84138" indent="-84138" algn="just">
              <a:buFont typeface="Webdings" panose="05030102010509060703" pitchFamily="18" charset="2"/>
              <a:buChar char=""/>
            </a:pPr>
            <a:r>
              <a:rPr lang="en-US" sz="1600" dirty="0" err="1">
                <a:solidFill>
                  <a:srgbClr val="244992"/>
                </a:solidFill>
                <a:latin typeface="Calibri" panose="020F0502020204030204" pitchFamily="34" charset="0"/>
              </a:rPr>
              <a:t>GeoLAB</a:t>
            </a:r>
            <a:r>
              <a:rPr lang="en-US" sz="1600" dirty="0">
                <a:solidFill>
                  <a:srgbClr val="244992"/>
                </a:solidFill>
                <a:latin typeface="Calibri" panose="020F0502020204030204" pitchFamily="34" charset="0"/>
              </a:rPr>
              <a:t> is also involved in teaching and research using Open Source platforms, and organizing FOSS4G events.</a:t>
            </a:r>
          </a:p>
        </p:txBody>
      </p:sp>
      <p:sp>
        <p:nvSpPr>
          <p:cNvPr id="18" name="Retângulo 17"/>
          <p:cNvSpPr/>
          <p:nvPr/>
        </p:nvSpPr>
        <p:spPr>
          <a:xfrm>
            <a:off x="4738383" y="94712"/>
            <a:ext cx="4165383" cy="523220"/>
          </a:xfrm>
          <a:prstGeom prst="rect">
            <a:avLst/>
          </a:prstGeom>
        </p:spPr>
        <p:txBody>
          <a:bodyPr wrap="square">
            <a:spAutoFit/>
          </a:bodyPr>
          <a:lstStyle/>
          <a:p>
            <a:pPr algn="r"/>
            <a:r>
              <a:rPr lang="en-US" sz="1400" i="1" dirty="0" err="1">
                <a:latin typeface="Arial-ItalicMT"/>
              </a:rPr>
              <a:t>GEOlab</a:t>
            </a:r>
            <a:r>
              <a:rPr lang="en-US" sz="1400" i="1" dirty="0">
                <a:latin typeface="Arial-ItalicMT"/>
              </a:rPr>
              <a:t> – Geomatics and Earth Observation laboratory, </a:t>
            </a:r>
            <a:r>
              <a:rPr lang="en-US" sz="1400" i="1" dirty="0" err="1">
                <a:latin typeface="Arial-ItalicMT"/>
              </a:rPr>
              <a:t>Politecnico</a:t>
            </a:r>
            <a:r>
              <a:rPr lang="en-US" sz="1400" i="1" dirty="0">
                <a:latin typeface="Arial-ItalicMT"/>
              </a:rPr>
              <a:t> di </a:t>
            </a:r>
            <a:r>
              <a:rPr lang="en-US" sz="1400" i="1" dirty="0" err="1">
                <a:latin typeface="Arial-ItalicMT"/>
              </a:rPr>
              <a:t>Milano,Italy</a:t>
            </a:r>
            <a:endParaRPr lang="pt-BR" sz="1400" dirty="0"/>
          </a:p>
        </p:txBody>
      </p:sp>
    </p:spTree>
    <p:extLst>
      <p:ext uri="{BB962C8B-B14F-4D97-AF65-F5344CB8AC3E}">
        <p14:creationId xmlns:p14="http://schemas.microsoft.com/office/powerpoint/2010/main" val="1420648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84560" y="97412"/>
            <a:ext cx="6785833" cy="954107"/>
          </a:xfrm>
          <a:prstGeom prst="rect">
            <a:avLst/>
          </a:prstGeom>
          <a:noFill/>
        </p:spPr>
        <p:txBody>
          <a:bodyPr wrap="none" rtlCol="0">
            <a:spAutoFit/>
          </a:bodyPr>
          <a:lstStyle/>
          <a:p>
            <a:r>
              <a:rPr lang="en-US" sz="2800" b="1" dirty="0"/>
              <a:t>VIVA GIS! </a:t>
            </a:r>
          </a:p>
          <a:p>
            <a:r>
              <a:rPr lang="en-US" sz="2800" b="1" dirty="0"/>
              <a:t>EMPOWERMENT THROUGH MAPPING</a:t>
            </a:r>
            <a:endParaRPr lang="pt-BR" sz="2800" b="1" dirty="0"/>
          </a:p>
        </p:txBody>
      </p:sp>
      <p:sp>
        <p:nvSpPr>
          <p:cNvPr id="18" name="Retângulo 17"/>
          <p:cNvSpPr/>
          <p:nvPr/>
        </p:nvSpPr>
        <p:spPr>
          <a:xfrm>
            <a:off x="4787701" y="84491"/>
            <a:ext cx="4165383" cy="523220"/>
          </a:xfrm>
          <a:prstGeom prst="rect">
            <a:avLst/>
          </a:prstGeom>
        </p:spPr>
        <p:txBody>
          <a:bodyPr wrap="square">
            <a:spAutoFit/>
          </a:bodyPr>
          <a:lstStyle/>
          <a:p>
            <a:pPr algn="r"/>
            <a:r>
              <a:rPr lang="pt-BR" sz="1400" i="1" dirty="0">
                <a:latin typeface="Arial-ItalicMT"/>
              </a:rPr>
              <a:t>Centre for </a:t>
            </a:r>
            <a:r>
              <a:rPr lang="pt-BR" sz="1400" i="1" dirty="0" err="1">
                <a:latin typeface="Arial-ItalicMT"/>
              </a:rPr>
              <a:t>Geoinformation</a:t>
            </a:r>
            <a:r>
              <a:rPr lang="pt-BR" sz="1400" i="1" dirty="0">
                <a:latin typeface="Arial-ItalicMT"/>
              </a:rPr>
              <a:t> Science (</a:t>
            </a:r>
            <a:r>
              <a:rPr lang="pt-BR" sz="1400" i="1" dirty="0" err="1">
                <a:latin typeface="Arial-ItalicMT"/>
              </a:rPr>
              <a:t>CGIS</a:t>
            </a:r>
            <a:r>
              <a:rPr lang="pt-BR" sz="1400" i="1" dirty="0">
                <a:latin typeface="Arial-ItalicMT"/>
              </a:rPr>
              <a:t>), </a:t>
            </a:r>
            <a:r>
              <a:rPr lang="pt-BR" sz="1400" i="1" dirty="0" err="1">
                <a:latin typeface="Arial-ItalicMT"/>
              </a:rPr>
              <a:t>University</a:t>
            </a:r>
            <a:r>
              <a:rPr lang="pt-BR" sz="1400" i="1" dirty="0">
                <a:latin typeface="Arial-ItalicMT"/>
              </a:rPr>
              <a:t> </a:t>
            </a:r>
            <a:r>
              <a:rPr lang="pt-BR" sz="1400" i="1" dirty="0" err="1">
                <a:latin typeface="Arial-ItalicMT"/>
              </a:rPr>
              <a:t>of</a:t>
            </a:r>
            <a:r>
              <a:rPr lang="pt-BR" sz="1400" i="1" dirty="0">
                <a:latin typeface="Arial-ItalicMT"/>
              </a:rPr>
              <a:t> Pretoria, South </a:t>
            </a:r>
            <a:r>
              <a:rPr lang="pt-BR" sz="1400" i="1" dirty="0" err="1">
                <a:latin typeface="Arial-ItalicMT"/>
              </a:rPr>
              <a:t>Africa</a:t>
            </a:r>
            <a:endParaRPr lang="pt-BR" sz="1400" dirty="0"/>
          </a:p>
        </p:txBody>
      </p:sp>
      <p:sp>
        <p:nvSpPr>
          <p:cNvPr id="19" name="Retângulo 18"/>
          <p:cNvSpPr/>
          <p:nvPr/>
        </p:nvSpPr>
        <p:spPr>
          <a:xfrm>
            <a:off x="246810" y="1412877"/>
            <a:ext cx="4507007" cy="1569660"/>
          </a:xfrm>
          <a:prstGeom prst="rect">
            <a:avLst/>
          </a:prstGeom>
        </p:spPr>
        <p:txBody>
          <a:bodyPr wrap="square">
            <a:spAutoFit/>
          </a:bodyPr>
          <a:lstStyle/>
          <a:p>
            <a:pPr marL="84138" indent="-84138" algn="just">
              <a:buFont typeface="Webdings" panose="05030102010509060703" pitchFamily="18" charset="2"/>
              <a:buChar char=""/>
            </a:pPr>
            <a:r>
              <a:rPr lang="en-US" sz="1600" dirty="0">
                <a:solidFill>
                  <a:srgbClr val="244992"/>
                </a:solidFill>
                <a:latin typeface="Calibri" panose="020F0502020204030204" pitchFamily="34" charset="0"/>
              </a:rPr>
              <a:t>In 20l5, the University of Pretoria partnered with the Viva Foundation, in the Alaska informal settlement in the City of Tshwane, to start a project that aimed to ultimately empower the settlement. The project was driven by the ﬁnal year </a:t>
            </a:r>
            <a:r>
              <a:rPr lang="en-US" sz="1600" dirty="0" err="1">
                <a:solidFill>
                  <a:srgbClr val="244992"/>
                </a:solidFill>
                <a:latin typeface="Calibri" panose="020F0502020204030204" pitchFamily="34" charset="0"/>
              </a:rPr>
              <a:t>geoinformatics</a:t>
            </a:r>
            <a:r>
              <a:rPr lang="en-US" sz="1600" dirty="0">
                <a:solidFill>
                  <a:srgbClr val="244992"/>
                </a:solidFill>
                <a:latin typeface="Calibri" panose="020F0502020204030204" pitchFamily="34" charset="0"/>
              </a:rPr>
              <a:t> students in the CGIS</a:t>
            </a:r>
            <a:r>
              <a:rPr lang="en-US" sz="1600" dirty="0">
                <a:solidFill>
                  <a:srgbClr val="333333"/>
                </a:solidFill>
              </a:rPr>
              <a:t>.</a:t>
            </a:r>
          </a:p>
        </p:txBody>
      </p:sp>
      <p:sp>
        <p:nvSpPr>
          <p:cNvPr id="20" name="Retângulo 19"/>
          <p:cNvSpPr/>
          <p:nvPr/>
        </p:nvSpPr>
        <p:spPr>
          <a:xfrm>
            <a:off x="246811" y="3030468"/>
            <a:ext cx="4507007" cy="1077218"/>
          </a:xfrm>
          <a:prstGeom prst="rect">
            <a:avLst/>
          </a:prstGeom>
        </p:spPr>
        <p:txBody>
          <a:bodyPr wrap="square">
            <a:spAutoFit/>
          </a:bodyPr>
          <a:lstStyle/>
          <a:p>
            <a:pPr marL="84138" indent="-84138" algn="just">
              <a:buFont typeface="Webdings" panose="05030102010509060703" pitchFamily="18" charset="2"/>
              <a:buChar char=""/>
            </a:pPr>
            <a:r>
              <a:rPr lang="en-US" sz="1600" dirty="0">
                <a:solidFill>
                  <a:srgbClr val="244992"/>
                </a:solidFill>
                <a:latin typeface="Calibri" panose="020F0502020204030204" pitchFamily="34" charset="0"/>
              </a:rPr>
              <a:t>The first phase was the mapping of the settlement. Data such as dwelling numbers, location of taps and point of interest and footpaths were captured</a:t>
            </a:r>
            <a:r>
              <a:rPr lang="en-US" sz="1600" dirty="0">
                <a:solidFill>
                  <a:srgbClr val="333333"/>
                </a:solidFill>
              </a:rPr>
              <a:t>.</a:t>
            </a:r>
          </a:p>
        </p:txBody>
      </p:sp>
      <p:sp>
        <p:nvSpPr>
          <p:cNvPr id="21" name="Retângulo 20"/>
          <p:cNvSpPr/>
          <p:nvPr/>
        </p:nvSpPr>
        <p:spPr>
          <a:xfrm>
            <a:off x="246812" y="4149080"/>
            <a:ext cx="4536504" cy="1077218"/>
          </a:xfrm>
          <a:prstGeom prst="rect">
            <a:avLst/>
          </a:prstGeom>
        </p:spPr>
        <p:txBody>
          <a:bodyPr wrap="square">
            <a:spAutoFit/>
          </a:bodyPr>
          <a:lstStyle/>
          <a:p>
            <a:pPr marL="84138" indent="-84138" algn="just">
              <a:buFont typeface="Webdings" panose="05030102010509060703" pitchFamily="18" charset="2"/>
              <a:buChar char=""/>
            </a:pPr>
            <a:r>
              <a:rPr lang="en-US" sz="1600" dirty="0">
                <a:solidFill>
                  <a:srgbClr val="244992"/>
                </a:solidFill>
                <a:latin typeface="Calibri" panose="020F0502020204030204" pitchFamily="34" charset="0"/>
              </a:rPr>
              <a:t>Four projects were identified to implement a web GIS solution: Fire safety and Management, Health Care, Service Delivery and Security and Surface Run off Risk Zones.</a:t>
            </a:r>
          </a:p>
        </p:txBody>
      </p:sp>
      <p:sp>
        <p:nvSpPr>
          <p:cNvPr id="22" name="Retângulo 21"/>
          <p:cNvSpPr/>
          <p:nvPr/>
        </p:nvSpPr>
        <p:spPr>
          <a:xfrm>
            <a:off x="246812" y="5309087"/>
            <a:ext cx="4536504" cy="830997"/>
          </a:xfrm>
          <a:prstGeom prst="rect">
            <a:avLst/>
          </a:prstGeom>
        </p:spPr>
        <p:txBody>
          <a:bodyPr wrap="square">
            <a:spAutoFit/>
          </a:bodyPr>
          <a:lstStyle/>
          <a:p>
            <a:pPr marL="84138" indent="-84138" algn="just">
              <a:buFont typeface="Webdings" panose="05030102010509060703" pitchFamily="18" charset="2"/>
              <a:buChar char=""/>
            </a:pPr>
            <a:r>
              <a:rPr lang="en-US" sz="1600" dirty="0">
                <a:solidFill>
                  <a:srgbClr val="244992"/>
                </a:solidFill>
                <a:latin typeface="Calibri" panose="020F0502020204030204" pitchFamily="34" charset="0"/>
              </a:rPr>
              <a:t>The final results of the projects were a series of maps, web applications, 3D models and a blog per project group documenting their experience.</a:t>
            </a:r>
          </a:p>
        </p:txBody>
      </p:sp>
      <p:pic>
        <p:nvPicPr>
          <p:cNvPr id="2" name="Imagem 1"/>
          <p:cNvPicPr>
            <a:picLocks noChangeAspect="1"/>
          </p:cNvPicPr>
          <p:nvPr/>
        </p:nvPicPr>
        <p:blipFill>
          <a:blip r:embed="rId2"/>
          <a:stretch>
            <a:fillRect/>
          </a:stretch>
        </p:blipFill>
        <p:spPr>
          <a:xfrm>
            <a:off x="5219984" y="1051519"/>
            <a:ext cx="3300816" cy="5450286"/>
          </a:xfrm>
          <a:prstGeom prst="rect">
            <a:avLst/>
          </a:prstGeom>
        </p:spPr>
      </p:pic>
    </p:spTree>
    <p:extLst>
      <p:ext uri="{BB962C8B-B14F-4D97-AF65-F5344CB8AC3E}">
        <p14:creationId xmlns:p14="http://schemas.microsoft.com/office/powerpoint/2010/main" val="1990856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tângulo 17"/>
          <p:cNvSpPr/>
          <p:nvPr/>
        </p:nvSpPr>
        <p:spPr>
          <a:xfrm>
            <a:off x="4787701" y="84491"/>
            <a:ext cx="4165383" cy="523220"/>
          </a:xfrm>
          <a:prstGeom prst="rect">
            <a:avLst/>
          </a:prstGeom>
        </p:spPr>
        <p:txBody>
          <a:bodyPr wrap="square">
            <a:spAutoFit/>
          </a:bodyPr>
          <a:lstStyle/>
          <a:p>
            <a:pPr algn="r"/>
            <a:r>
              <a:rPr lang="pt-BR" sz="1400" i="1" dirty="0" err="1">
                <a:latin typeface="Arial-ItalicMT"/>
              </a:rPr>
              <a:t>Direccion</a:t>
            </a:r>
            <a:r>
              <a:rPr lang="pt-BR" sz="1400" i="1" dirty="0">
                <a:latin typeface="Arial-ItalicMT"/>
              </a:rPr>
              <a:t> Nacional de Topografia – </a:t>
            </a:r>
            <a:r>
              <a:rPr lang="pt-BR" sz="1400" i="1" dirty="0" err="1">
                <a:latin typeface="Arial-ItalicMT"/>
              </a:rPr>
              <a:t>MTOP</a:t>
            </a:r>
            <a:r>
              <a:rPr lang="pt-BR" sz="1400" i="1" dirty="0">
                <a:latin typeface="Arial-ItalicMT"/>
              </a:rPr>
              <a:t>, </a:t>
            </a:r>
            <a:r>
              <a:rPr lang="pt-BR" sz="1400" i="1" dirty="0" err="1">
                <a:latin typeface="Arial-ItalicMT"/>
              </a:rPr>
              <a:t>Uruguay</a:t>
            </a:r>
            <a:endParaRPr lang="pt-BR" sz="1400" dirty="0"/>
          </a:p>
        </p:txBody>
      </p:sp>
      <p:sp>
        <p:nvSpPr>
          <p:cNvPr id="9" name="Retângulo 8"/>
          <p:cNvSpPr/>
          <p:nvPr/>
        </p:nvSpPr>
        <p:spPr>
          <a:xfrm>
            <a:off x="229195" y="2699443"/>
            <a:ext cx="3923848" cy="1323439"/>
          </a:xfrm>
          <a:prstGeom prst="rect">
            <a:avLst/>
          </a:prstGeom>
        </p:spPr>
        <p:txBody>
          <a:bodyPr wrap="square">
            <a:spAutoFit/>
          </a:bodyPr>
          <a:lstStyle/>
          <a:p>
            <a:pPr marL="285750" indent="-285750">
              <a:buFont typeface="Webdings" panose="05030102010509060703" pitchFamily="18" charset="2"/>
              <a:buChar char=""/>
            </a:pPr>
            <a:r>
              <a:rPr lang="pt-BR" sz="1600" dirty="0" err="1">
                <a:solidFill>
                  <a:srgbClr val="244992"/>
                </a:solidFill>
                <a:latin typeface="Calibri" panose="020F0502020204030204" pitchFamily="34" charset="0"/>
              </a:rPr>
              <a:t>Primary</a:t>
            </a:r>
            <a:r>
              <a:rPr lang="pt-BR" sz="1600" dirty="0">
                <a:solidFill>
                  <a:srgbClr val="244992"/>
                </a:solidFill>
                <a:latin typeface="Calibri" panose="020F0502020204030204" pitchFamily="34" charset="0"/>
              </a:rPr>
              <a:t> </a:t>
            </a:r>
            <a:r>
              <a:rPr lang="pt-BR" sz="1600" dirty="0" err="1">
                <a:solidFill>
                  <a:srgbClr val="244992"/>
                </a:solidFill>
                <a:latin typeface="Calibri" panose="020F0502020204030204" pitchFamily="34" charset="0"/>
              </a:rPr>
              <a:t>and</a:t>
            </a:r>
            <a:r>
              <a:rPr lang="pt-BR" sz="1600" dirty="0">
                <a:solidFill>
                  <a:srgbClr val="244992"/>
                </a:solidFill>
                <a:latin typeface="Calibri" panose="020F0502020204030204" pitchFamily="34" charset="0"/>
              </a:rPr>
              <a:t> </a:t>
            </a:r>
            <a:r>
              <a:rPr lang="pt-BR" sz="1600" dirty="0" err="1">
                <a:solidFill>
                  <a:srgbClr val="244992"/>
                </a:solidFill>
                <a:latin typeface="Calibri" panose="020F0502020204030204" pitchFamily="34" charset="0"/>
              </a:rPr>
              <a:t>Secondary</a:t>
            </a:r>
            <a:r>
              <a:rPr lang="pt-BR" sz="1600" dirty="0">
                <a:solidFill>
                  <a:srgbClr val="244992"/>
                </a:solidFill>
                <a:latin typeface="Calibri" panose="020F0502020204030204" pitchFamily="34" charset="0"/>
              </a:rPr>
              <a:t> </a:t>
            </a:r>
            <a:r>
              <a:rPr lang="pt-BR" sz="1600" dirty="0" err="1">
                <a:solidFill>
                  <a:srgbClr val="244992"/>
                </a:solidFill>
                <a:latin typeface="Calibri" panose="020F0502020204030204" pitchFamily="34" charset="0"/>
              </a:rPr>
              <a:t>students</a:t>
            </a:r>
            <a:r>
              <a:rPr lang="pt-BR" sz="1600" dirty="0">
                <a:solidFill>
                  <a:srgbClr val="244992"/>
                </a:solidFill>
                <a:latin typeface="Calibri" panose="020F0502020204030204" pitchFamily="34" charset="0"/>
              </a:rPr>
              <a:t> </a:t>
            </a:r>
            <a:r>
              <a:rPr lang="pt-BR" sz="1600" dirty="0" err="1">
                <a:solidFill>
                  <a:srgbClr val="244992"/>
                </a:solidFill>
                <a:latin typeface="Calibri" panose="020F0502020204030204" pitchFamily="34" charset="0"/>
              </a:rPr>
              <a:t>can</a:t>
            </a:r>
            <a:r>
              <a:rPr lang="pt-BR" sz="1600" dirty="0">
                <a:solidFill>
                  <a:srgbClr val="244992"/>
                </a:solidFill>
                <a:latin typeface="Calibri" panose="020F0502020204030204" pitchFamily="34" charset="0"/>
              </a:rPr>
              <a:t> </a:t>
            </a:r>
            <a:r>
              <a:rPr lang="pt-BR" sz="1600" dirty="0" err="1">
                <a:solidFill>
                  <a:srgbClr val="244992"/>
                </a:solidFill>
                <a:latin typeface="Calibri" panose="020F0502020204030204" pitchFamily="34" charset="0"/>
              </a:rPr>
              <a:t>make</a:t>
            </a:r>
            <a:r>
              <a:rPr lang="pt-BR" sz="1600" dirty="0">
                <a:solidFill>
                  <a:srgbClr val="244992"/>
                </a:solidFill>
                <a:latin typeface="Calibri" panose="020F0502020204030204" pitchFamily="34" charset="0"/>
              </a:rPr>
              <a:t> </a:t>
            </a:r>
            <a:r>
              <a:rPr lang="pt-BR" sz="1600" dirty="0" err="1">
                <a:solidFill>
                  <a:srgbClr val="244992"/>
                </a:solidFill>
                <a:latin typeface="Calibri" panose="020F0502020204030204" pitchFamily="34" charset="0"/>
              </a:rPr>
              <a:t>their</a:t>
            </a:r>
            <a:r>
              <a:rPr lang="pt-BR" sz="1600" dirty="0">
                <a:solidFill>
                  <a:srgbClr val="244992"/>
                </a:solidFill>
                <a:latin typeface="Calibri" panose="020F0502020204030204" pitchFamily="34" charset="0"/>
              </a:rPr>
              <a:t> </a:t>
            </a:r>
            <a:r>
              <a:rPr lang="pt-BR" sz="1600" dirty="0" err="1">
                <a:solidFill>
                  <a:srgbClr val="244992"/>
                </a:solidFill>
                <a:latin typeface="Calibri" panose="020F0502020204030204" pitchFamily="34" charset="0"/>
              </a:rPr>
              <a:t>own</a:t>
            </a:r>
            <a:r>
              <a:rPr lang="pt-BR" sz="1600" dirty="0">
                <a:solidFill>
                  <a:srgbClr val="244992"/>
                </a:solidFill>
                <a:latin typeface="Calibri" panose="020F0502020204030204" pitchFamily="34" charset="0"/>
              </a:rPr>
              <a:t> </a:t>
            </a:r>
            <a:r>
              <a:rPr lang="pt-BR" sz="1600" dirty="0" err="1">
                <a:solidFill>
                  <a:srgbClr val="244992"/>
                </a:solidFill>
                <a:latin typeface="Calibri" panose="020F0502020204030204" pitchFamily="34" charset="0"/>
              </a:rPr>
              <a:t>thematic</a:t>
            </a:r>
            <a:r>
              <a:rPr lang="pt-BR" sz="1600" dirty="0">
                <a:solidFill>
                  <a:srgbClr val="244992"/>
                </a:solidFill>
                <a:latin typeface="Calibri" panose="020F0502020204030204" pitchFamily="34" charset="0"/>
              </a:rPr>
              <a:t> </a:t>
            </a:r>
            <a:r>
              <a:rPr lang="pt-BR" sz="1600" dirty="0" err="1">
                <a:solidFill>
                  <a:srgbClr val="244992"/>
                </a:solidFill>
                <a:latin typeface="Calibri" panose="020F0502020204030204" pitchFamily="34" charset="0"/>
              </a:rPr>
              <a:t>maps</a:t>
            </a:r>
            <a:endParaRPr lang="pt-BR" sz="1600" dirty="0">
              <a:solidFill>
                <a:srgbClr val="244992"/>
              </a:solidFill>
              <a:latin typeface="Calibri" panose="020F0502020204030204" pitchFamily="34" charset="0"/>
            </a:endParaRPr>
          </a:p>
          <a:p>
            <a:pPr marL="285750" indent="-285750">
              <a:buFont typeface="Webdings" panose="05030102010509060703" pitchFamily="18" charset="2"/>
              <a:buChar char=""/>
            </a:pPr>
            <a:endParaRPr lang="pt-BR" sz="1600" dirty="0">
              <a:solidFill>
                <a:srgbClr val="244992"/>
              </a:solidFill>
              <a:latin typeface="Calibri" panose="020F0502020204030204" pitchFamily="34" charset="0"/>
            </a:endParaRPr>
          </a:p>
          <a:p>
            <a:pPr marL="285750" indent="-285750">
              <a:buFont typeface="Webdings" panose="05030102010509060703" pitchFamily="18" charset="2"/>
              <a:buChar char=""/>
            </a:pPr>
            <a:r>
              <a:rPr lang="en-US" sz="1600" dirty="0">
                <a:solidFill>
                  <a:srgbClr val="244992"/>
                </a:solidFill>
                <a:latin typeface="Calibri" panose="020F0502020204030204" pitchFamily="34" charset="0"/>
              </a:rPr>
              <a:t>Knowledge of geography in an attractive, motivating and interactive environment </a:t>
            </a:r>
          </a:p>
        </p:txBody>
      </p:sp>
      <p:sp>
        <p:nvSpPr>
          <p:cNvPr id="10" name="Retângulo 9"/>
          <p:cNvSpPr/>
          <p:nvPr/>
        </p:nvSpPr>
        <p:spPr>
          <a:xfrm>
            <a:off x="233240" y="4581128"/>
            <a:ext cx="4194744" cy="1815882"/>
          </a:xfrm>
          <a:prstGeom prst="rect">
            <a:avLst/>
          </a:prstGeom>
        </p:spPr>
        <p:txBody>
          <a:bodyPr wrap="square">
            <a:spAutoFit/>
          </a:bodyPr>
          <a:lstStyle/>
          <a:p>
            <a:pPr marL="285750" indent="-285750">
              <a:buFont typeface="Webdings" panose="05030102010509060703" pitchFamily="18" charset="2"/>
              <a:buChar char=""/>
            </a:pPr>
            <a:r>
              <a:rPr lang="en-US" sz="1600" dirty="0">
                <a:solidFill>
                  <a:srgbClr val="244992"/>
                </a:solidFill>
                <a:latin typeface="Calibri" panose="020F0502020204030204" pitchFamily="34" charset="0"/>
              </a:rPr>
              <a:t>The tool, after its launch, became the first Uruguayan distribution that gives rise to </a:t>
            </a:r>
            <a:r>
              <a:rPr lang="en-US" sz="1600" dirty="0" err="1">
                <a:solidFill>
                  <a:srgbClr val="244992"/>
                </a:solidFill>
                <a:latin typeface="Calibri" panose="020F0502020204030204" pitchFamily="34" charset="0"/>
              </a:rPr>
              <a:t>gvSIG</a:t>
            </a:r>
            <a:r>
              <a:rPr lang="en-US" sz="1600" dirty="0">
                <a:solidFill>
                  <a:srgbClr val="244992"/>
                </a:solidFill>
                <a:latin typeface="Calibri" panose="020F0502020204030204" pitchFamily="34" charset="0"/>
              </a:rPr>
              <a:t> </a:t>
            </a:r>
            <a:r>
              <a:rPr lang="en-US" sz="1600" dirty="0" err="1">
                <a:solidFill>
                  <a:srgbClr val="244992"/>
                </a:solidFill>
                <a:latin typeface="Calibri" panose="020F0502020204030204" pitchFamily="34" charset="0"/>
              </a:rPr>
              <a:t>Educa</a:t>
            </a:r>
            <a:r>
              <a:rPr lang="en-US" sz="1600" dirty="0">
                <a:solidFill>
                  <a:srgbClr val="244992"/>
                </a:solidFill>
                <a:latin typeface="Calibri" panose="020F0502020204030204" pitchFamily="34" charset="0"/>
              </a:rPr>
              <a:t>, which aims to be a tool for educators to provide students a better analysis and understanding of the territory, as well as collaborate with the assimilation of special concepts using visual tools.</a:t>
            </a:r>
          </a:p>
        </p:txBody>
      </p:sp>
      <p:sp>
        <p:nvSpPr>
          <p:cNvPr id="11" name="Retângulo 10"/>
          <p:cNvSpPr/>
          <p:nvPr/>
        </p:nvSpPr>
        <p:spPr>
          <a:xfrm>
            <a:off x="229195" y="890292"/>
            <a:ext cx="3766741" cy="1815882"/>
          </a:xfrm>
          <a:prstGeom prst="rect">
            <a:avLst/>
          </a:prstGeom>
        </p:spPr>
        <p:txBody>
          <a:bodyPr wrap="square">
            <a:spAutoFit/>
          </a:bodyPr>
          <a:lstStyle/>
          <a:p>
            <a:pPr marL="84138" indent="-84138" algn="just">
              <a:buFont typeface="Webdings" panose="05030102010509060703" pitchFamily="18" charset="2"/>
              <a:buChar char=""/>
            </a:pPr>
            <a:r>
              <a:rPr lang="en-US" sz="1600" dirty="0" err="1">
                <a:solidFill>
                  <a:srgbClr val="244992"/>
                </a:solidFill>
                <a:latin typeface="Calibri" panose="020F0502020204030204" pitchFamily="34" charset="0"/>
              </a:rPr>
              <a:t>gvSIG</a:t>
            </a:r>
            <a:r>
              <a:rPr lang="en-US" sz="1600" dirty="0">
                <a:solidFill>
                  <a:srgbClr val="244992"/>
                </a:solidFill>
                <a:latin typeface="Calibri" panose="020F0502020204030204" pitchFamily="34" charset="0"/>
              </a:rPr>
              <a:t> </a:t>
            </a:r>
            <a:r>
              <a:rPr lang="en-US" sz="1600" dirty="0" err="1">
                <a:solidFill>
                  <a:srgbClr val="244992"/>
                </a:solidFill>
                <a:latin typeface="Calibri" panose="020F0502020204030204" pitchFamily="34" charset="0"/>
              </a:rPr>
              <a:t>Batoví</a:t>
            </a:r>
            <a:r>
              <a:rPr lang="en-US" sz="1600" dirty="0">
                <a:solidFill>
                  <a:srgbClr val="244992"/>
                </a:solidFill>
                <a:latin typeface="Calibri" panose="020F0502020204030204" pitchFamily="34" charset="0"/>
              </a:rPr>
              <a:t> is a open GIS (Geographic Information System) software tool applied to educational environments through which Primary and Secondary students can acquire knowledge of geography using laptops through didactic and interactive information.</a:t>
            </a:r>
          </a:p>
        </p:txBody>
      </p:sp>
      <p:sp>
        <p:nvSpPr>
          <p:cNvPr id="23" name="CaixaDeTexto 22"/>
          <p:cNvSpPr txBox="1"/>
          <p:nvPr/>
        </p:nvSpPr>
        <p:spPr>
          <a:xfrm>
            <a:off x="208979" y="262097"/>
            <a:ext cx="2987790" cy="523220"/>
          </a:xfrm>
          <a:prstGeom prst="rect">
            <a:avLst/>
          </a:prstGeom>
          <a:noFill/>
        </p:spPr>
        <p:txBody>
          <a:bodyPr wrap="square" rtlCol="0">
            <a:spAutoFit/>
          </a:bodyPr>
          <a:lstStyle/>
          <a:p>
            <a:pPr algn="ctr"/>
            <a:r>
              <a:rPr lang="pt-BR" sz="2800" b="1" dirty="0"/>
              <a:t>GVSIG BATOVI</a:t>
            </a:r>
          </a:p>
        </p:txBody>
      </p:sp>
      <p:pic>
        <p:nvPicPr>
          <p:cNvPr id="24" name="Imagem 23"/>
          <p:cNvPicPr>
            <a:picLocks noChangeAspect="1"/>
          </p:cNvPicPr>
          <p:nvPr/>
        </p:nvPicPr>
        <p:blipFill>
          <a:blip r:embed="rId2"/>
          <a:stretch>
            <a:fillRect/>
          </a:stretch>
        </p:blipFill>
        <p:spPr>
          <a:xfrm>
            <a:off x="5931724" y="3015260"/>
            <a:ext cx="2864036" cy="1542173"/>
          </a:xfrm>
          <a:prstGeom prst="rect">
            <a:avLst/>
          </a:prstGeom>
        </p:spPr>
      </p:pic>
      <p:pic>
        <p:nvPicPr>
          <p:cNvPr id="25" name="Imagem 24"/>
          <p:cNvPicPr>
            <a:picLocks noChangeAspect="1"/>
          </p:cNvPicPr>
          <p:nvPr/>
        </p:nvPicPr>
        <p:blipFill rotWithShape="1">
          <a:blip r:embed="rId3"/>
          <a:srcRect t="15313"/>
          <a:stretch/>
        </p:blipFill>
        <p:spPr>
          <a:xfrm>
            <a:off x="4117425" y="890292"/>
            <a:ext cx="2234627" cy="1408432"/>
          </a:xfrm>
          <a:prstGeom prst="rect">
            <a:avLst/>
          </a:prstGeom>
        </p:spPr>
      </p:pic>
      <p:pic>
        <p:nvPicPr>
          <p:cNvPr id="26" name="Imagem 25"/>
          <p:cNvPicPr>
            <a:picLocks noChangeAspect="1"/>
          </p:cNvPicPr>
          <p:nvPr/>
        </p:nvPicPr>
        <p:blipFill>
          <a:blip r:embed="rId4"/>
          <a:stretch>
            <a:fillRect/>
          </a:stretch>
        </p:blipFill>
        <p:spPr>
          <a:xfrm>
            <a:off x="6659556" y="4941168"/>
            <a:ext cx="2113253" cy="1453194"/>
          </a:xfrm>
          <a:prstGeom prst="rect">
            <a:avLst/>
          </a:prstGeom>
        </p:spPr>
      </p:pic>
      <p:pic>
        <p:nvPicPr>
          <p:cNvPr id="28" name="Imagem 27"/>
          <p:cNvPicPr>
            <a:picLocks noChangeAspect="1"/>
          </p:cNvPicPr>
          <p:nvPr/>
        </p:nvPicPr>
        <p:blipFill>
          <a:blip r:embed="rId5"/>
          <a:stretch>
            <a:fillRect/>
          </a:stretch>
        </p:blipFill>
        <p:spPr>
          <a:xfrm>
            <a:off x="6374295" y="786960"/>
            <a:ext cx="2578789" cy="1919214"/>
          </a:xfrm>
          <a:prstGeom prst="rect">
            <a:avLst/>
          </a:prstGeom>
        </p:spPr>
      </p:pic>
      <p:pic>
        <p:nvPicPr>
          <p:cNvPr id="29" name="Picture 22" descr="https://gvsig.files.wordpress.com/2016/01/splash.png?w=64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23458" y="4702815"/>
            <a:ext cx="1570562" cy="1570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653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esultado de imagem para curitiba favel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4222806"/>
            <a:ext cx="3704257" cy="226114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sultado de imagem para curitiba fave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91" y="1700808"/>
            <a:ext cx="6876256" cy="2289698"/>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p:cNvSpPr/>
          <p:nvPr/>
        </p:nvSpPr>
        <p:spPr>
          <a:xfrm>
            <a:off x="4787701" y="84491"/>
            <a:ext cx="4165383" cy="307777"/>
          </a:xfrm>
          <a:prstGeom prst="rect">
            <a:avLst/>
          </a:prstGeom>
        </p:spPr>
        <p:txBody>
          <a:bodyPr wrap="square">
            <a:spAutoFit/>
          </a:bodyPr>
          <a:lstStyle/>
          <a:p>
            <a:pPr algn="r"/>
            <a:r>
              <a:rPr lang="pt-BR" sz="1400" i="1" dirty="0" err="1">
                <a:latin typeface="Arial-ItalicMT"/>
              </a:rPr>
              <a:t>Labgeolivre</a:t>
            </a:r>
            <a:r>
              <a:rPr lang="pt-BR" sz="1400" i="1" dirty="0">
                <a:latin typeface="Arial-ItalicMT"/>
              </a:rPr>
              <a:t>, Federal </a:t>
            </a:r>
            <a:r>
              <a:rPr lang="pt-BR" sz="1400" i="1" dirty="0" err="1">
                <a:latin typeface="Arial-ItalicMT"/>
              </a:rPr>
              <a:t>University</a:t>
            </a:r>
            <a:r>
              <a:rPr lang="pt-BR" sz="1400" i="1" dirty="0">
                <a:latin typeface="Arial-ItalicMT"/>
              </a:rPr>
              <a:t> </a:t>
            </a:r>
            <a:r>
              <a:rPr lang="pt-BR" sz="1400" i="1" dirty="0" err="1">
                <a:latin typeface="Arial-ItalicMT"/>
              </a:rPr>
              <a:t>of</a:t>
            </a:r>
            <a:r>
              <a:rPr lang="pt-BR" sz="1400" i="1" dirty="0">
                <a:latin typeface="Arial-ItalicMT"/>
              </a:rPr>
              <a:t> Paraná, </a:t>
            </a:r>
            <a:r>
              <a:rPr lang="pt-BR" sz="1400" i="1" dirty="0" err="1">
                <a:latin typeface="Arial-ItalicMT"/>
              </a:rPr>
              <a:t>Brazil</a:t>
            </a:r>
            <a:endParaRPr lang="pt-BR" sz="1400" dirty="0"/>
          </a:p>
        </p:txBody>
      </p:sp>
      <p:sp>
        <p:nvSpPr>
          <p:cNvPr id="6" name="CaixaDeTexto 5"/>
          <p:cNvSpPr txBox="1"/>
          <p:nvPr/>
        </p:nvSpPr>
        <p:spPr>
          <a:xfrm>
            <a:off x="208978" y="262097"/>
            <a:ext cx="4939085" cy="954107"/>
          </a:xfrm>
          <a:prstGeom prst="rect">
            <a:avLst/>
          </a:prstGeom>
          <a:noFill/>
        </p:spPr>
        <p:txBody>
          <a:bodyPr wrap="square" rtlCol="0">
            <a:spAutoFit/>
          </a:bodyPr>
          <a:lstStyle/>
          <a:p>
            <a:r>
              <a:rPr lang="pt-BR" sz="2800" b="1" dirty="0" err="1"/>
              <a:t>Mapping</a:t>
            </a:r>
            <a:r>
              <a:rPr lang="pt-BR" sz="2800" b="1" dirty="0"/>
              <a:t> </a:t>
            </a:r>
            <a:r>
              <a:rPr lang="pt-BR" sz="2800" b="1" dirty="0" err="1"/>
              <a:t>inequalities</a:t>
            </a:r>
            <a:r>
              <a:rPr lang="pt-BR" sz="2800" b="1" dirty="0"/>
              <a:t> in Curitiba, </a:t>
            </a:r>
            <a:r>
              <a:rPr lang="pt-BR" sz="2800" b="1" dirty="0" err="1"/>
              <a:t>Brazil</a:t>
            </a:r>
            <a:endParaRPr lang="pt-BR" sz="2800" b="1" dirty="0"/>
          </a:p>
        </p:txBody>
      </p:sp>
    </p:spTree>
    <p:extLst>
      <p:ext uri="{BB962C8B-B14F-4D97-AF65-F5344CB8AC3E}">
        <p14:creationId xmlns:p14="http://schemas.microsoft.com/office/powerpoint/2010/main" val="30659452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trimônio Líquido">
  <a:themeElements>
    <a:clrScheme name="Patrimônio Líquido">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Patrimônio Líquido">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trimônio Líquido">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Aula01_2013b</Template>
  <TotalTime>21954</TotalTime>
  <Words>949</Words>
  <Application>Microsoft Office PowerPoint</Application>
  <PresentationFormat>Apresentação na tela (4:3)</PresentationFormat>
  <Paragraphs>114</Paragraphs>
  <Slides>22</Slides>
  <Notes>0</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22</vt:i4>
      </vt:variant>
    </vt:vector>
  </HeadingPairs>
  <TitlesOfParts>
    <vt:vector size="33" baseType="lpstr">
      <vt:lpstr>MS PGothic</vt:lpstr>
      <vt:lpstr>Arial</vt:lpstr>
      <vt:lpstr>Arial-ItalicMT</vt:lpstr>
      <vt:lpstr>Calibri</vt:lpstr>
      <vt:lpstr>Franklin Gothic Book</vt:lpstr>
      <vt:lpstr>Perpetua</vt:lpstr>
      <vt:lpstr>Roboto</vt:lpstr>
      <vt:lpstr>Times New Roman</vt:lpstr>
      <vt:lpstr>Webdings</vt:lpstr>
      <vt:lpstr>Wingdings 2</vt:lpstr>
      <vt:lpstr>Patrimônio Líquido</vt:lpstr>
      <vt:lpstr>Experiences on How Openness Can Help to Reduce Inequality</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Como gerenciar dados espaciais no ambiente do Agronegócio?</dc:title>
  <dc:creator>.</dc:creator>
  <cp:lastModifiedBy>Silvana Philippi Camboim</cp:lastModifiedBy>
  <cp:revision>340</cp:revision>
  <dcterms:created xsi:type="dcterms:W3CDTF">2005-05-27T16:13:34Z</dcterms:created>
  <dcterms:modified xsi:type="dcterms:W3CDTF">2016-09-14T11:49:23Z</dcterms:modified>
</cp:coreProperties>
</file>